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80" r:id="rId6"/>
    <p:sldId id="276" r:id="rId7"/>
    <p:sldId id="259" r:id="rId8"/>
    <p:sldId id="278" r:id="rId9"/>
    <p:sldId id="271" r:id="rId10"/>
    <p:sldId id="272" r:id="rId11"/>
    <p:sldId id="261" r:id="rId12"/>
    <p:sldId id="285" r:id="rId13"/>
    <p:sldId id="279" r:id="rId14"/>
    <p:sldId id="281" r:id="rId15"/>
    <p:sldId id="273" r:id="rId16"/>
    <p:sldId id="265" r:id="rId17"/>
    <p:sldId id="266" r:id="rId18"/>
    <p:sldId id="282" r:id="rId19"/>
    <p:sldId id="283" r:id="rId20"/>
    <p:sldId id="284" r:id="rId21"/>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98" autoAdjust="0"/>
    <p:restoredTop sz="97108" autoAdjust="0"/>
  </p:normalViewPr>
  <p:slideViewPr>
    <p:cSldViewPr snapToGrid="0">
      <p:cViewPr varScale="1">
        <p:scale>
          <a:sx n="110" d="100"/>
          <a:sy n="110" d="100"/>
        </p:scale>
        <p:origin x="132"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EA90CE-D030-451A-92F5-FF43E5CDF471}" type="doc">
      <dgm:prSet loTypeId="urn:microsoft.com/office/officeart/2005/8/layout/vList3" loCatId="list" qsTypeId="urn:microsoft.com/office/officeart/2005/8/quickstyle/simple1" qsCatId="simple" csTypeId="urn:microsoft.com/office/officeart/2005/8/colors/accent1_2" csCatId="accent1" phldr="1"/>
      <dgm:spPr/>
    </dgm:pt>
    <dgm:pt modelId="{D1FAE91C-574A-4CEA-8040-AF8DCE7EF9D3}">
      <dgm:prSet phldrT="[Texte]" custT="1"/>
      <dgm:spPr>
        <a:solidFill>
          <a:schemeClr val="accent4">
            <a:lumMod val="75000"/>
          </a:schemeClr>
        </a:solidFill>
      </dgm:spPr>
      <dgm:t>
        <a:bodyPr/>
        <a:lstStyle/>
        <a:p>
          <a:pPr algn="l"/>
          <a:r>
            <a:rPr lang="fr-FR" sz="1600" i="1" dirty="0"/>
            <a:t>Cécile (37 ans) porteuse de projet,</a:t>
          </a:r>
          <a:br>
            <a:rPr lang="fr-FR" sz="1600" i="1" dirty="0"/>
          </a:br>
          <a:r>
            <a:rPr lang="fr-FR" sz="1600" i="1" dirty="0"/>
            <a:t>Clément (38 ans) Architecte informaticien,</a:t>
          </a:r>
          <a:br>
            <a:rPr lang="fr-FR" sz="1600" i="1" dirty="0"/>
          </a:br>
          <a:r>
            <a:rPr lang="fr-FR" sz="1600" i="1" dirty="0"/>
            <a:t>Anna (5 ans)</a:t>
          </a:r>
          <a:endParaRPr lang="fr-FR" sz="1600" dirty="0"/>
        </a:p>
      </dgm:t>
    </dgm:pt>
    <dgm:pt modelId="{EAFAA546-37C2-4A16-BDCA-07B45BCF13A6}" type="parTrans" cxnId="{85031261-A297-40EC-9E4F-4587F4367469}">
      <dgm:prSet/>
      <dgm:spPr/>
      <dgm:t>
        <a:bodyPr/>
        <a:lstStyle/>
        <a:p>
          <a:endParaRPr lang="fr-FR"/>
        </a:p>
      </dgm:t>
    </dgm:pt>
    <dgm:pt modelId="{5D88846E-32B5-44A9-BA0B-8DB7C3134A4A}" type="sibTrans" cxnId="{85031261-A297-40EC-9E4F-4587F4367469}">
      <dgm:prSet/>
      <dgm:spPr/>
      <dgm:t>
        <a:bodyPr/>
        <a:lstStyle/>
        <a:p>
          <a:endParaRPr lang="fr-FR"/>
        </a:p>
      </dgm:t>
    </dgm:pt>
    <dgm:pt modelId="{A94A6CE0-A82E-49C5-B6EC-9839431A5B79}" type="pres">
      <dgm:prSet presAssocID="{B6EA90CE-D030-451A-92F5-FF43E5CDF471}" presName="linearFlow" presStyleCnt="0">
        <dgm:presLayoutVars>
          <dgm:dir/>
          <dgm:resizeHandles val="exact"/>
        </dgm:presLayoutVars>
      </dgm:prSet>
      <dgm:spPr/>
    </dgm:pt>
    <dgm:pt modelId="{467DAE7E-72F1-4EC8-B2AB-871233BE6292}" type="pres">
      <dgm:prSet presAssocID="{D1FAE91C-574A-4CEA-8040-AF8DCE7EF9D3}" presName="composite" presStyleCnt="0"/>
      <dgm:spPr/>
    </dgm:pt>
    <dgm:pt modelId="{BE0D1CA3-18E7-4DC8-B1A7-0D0255A46BC3}" type="pres">
      <dgm:prSet presAssocID="{D1FAE91C-574A-4CEA-8040-AF8DCE7EF9D3}" presName="imgShp" presStyleLbl="fgImgPlace1" presStyleIdx="0" presStyleCnt="1" custLinFactNeighborX="-10520" custLinFactNeighborY="-587"/>
      <dgm:spPr>
        <a:blipFill rotWithShape="1">
          <a:blip xmlns:r="http://schemas.openxmlformats.org/officeDocument/2006/relationships" r:embed="rId1"/>
          <a:srcRect/>
          <a:stretch>
            <a:fillRect l="-14000" r="-14000"/>
          </a:stretch>
        </a:blipFill>
      </dgm:spPr>
    </dgm:pt>
    <dgm:pt modelId="{33C5B62C-027B-4FE9-8DA1-91CB139C6357}" type="pres">
      <dgm:prSet presAssocID="{D1FAE91C-574A-4CEA-8040-AF8DCE7EF9D3}" presName="txShp" presStyleLbl="node1" presStyleIdx="0" presStyleCnt="1" custScaleX="121406">
        <dgm:presLayoutVars>
          <dgm:bulletEnabled val="1"/>
        </dgm:presLayoutVars>
      </dgm:prSet>
      <dgm:spPr/>
    </dgm:pt>
  </dgm:ptLst>
  <dgm:cxnLst>
    <dgm:cxn modelId="{85031261-A297-40EC-9E4F-4587F4367469}" srcId="{B6EA90CE-D030-451A-92F5-FF43E5CDF471}" destId="{D1FAE91C-574A-4CEA-8040-AF8DCE7EF9D3}" srcOrd="0" destOrd="0" parTransId="{EAFAA546-37C2-4A16-BDCA-07B45BCF13A6}" sibTransId="{5D88846E-32B5-44A9-BA0B-8DB7C3134A4A}"/>
    <dgm:cxn modelId="{1221A066-68FF-4E41-B9AD-7F60BE8EB48C}" type="presOf" srcId="{B6EA90CE-D030-451A-92F5-FF43E5CDF471}" destId="{A94A6CE0-A82E-49C5-B6EC-9839431A5B79}" srcOrd="0" destOrd="0" presId="urn:microsoft.com/office/officeart/2005/8/layout/vList3"/>
    <dgm:cxn modelId="{016DB9EF-F161-4ABC-B2D4-F0AB00EDAD6E}" type="presOf" srcId="{D1FAE91C-574A-4CEA-8040-AF8DCE7EF9D3}" destId="{33C5B62C-027B-4FE9-8DA1-91CB139C6357}" srcOrd="0" destOrd="0" presId="urn:microsoft.com/office/officeart/2005/8/layout/vList3"/>
    <dgm:cxn modelId="{F6B05676-0FB0-44C4-A4F1-D120BBD0CE91}" type="presParOf" srcId="{A94A6CE0-A82E-49C5-B6EC-9839431A5B79}" destId="{467DAE7E-72F1-4EC8-B2AB-871233BE6292}" srcOrd="0" destOrd="0" presId="urn:microsoft.com/office/officeart/2005/8/layout/vList3"/>
    <dgm:cxn modelId="{D82460A4-4C96-4AF1-9493-631F5C0238D8}" type="presParOf" srcId="{467DAE7E-72F1-4EC8-B2AB-871233BE6292}" destId="{BE0D1CA3-18E7-4DC8-B1A7-0D0255A46BC3}" srcOrd="0" destOrd="0" presId="urn:microsoft.com/office/officeart/2005/8/layout/vList3"/>
    <dgm:cxn modelId="{ED57765E-1E15-41D0-AE13-FFA3CB16C3D5}" type="presParOf" srcId="{467DAE7E-72F1-4EC8-B2AB-871233BE6292}" destId="{33C5B62C-027B-4FE9-8DA1-91CB139C635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EA90CE-D030-451A-92F5-FF43E5CDF471}" type="doc">
      <dgm:prSet loTypeId="urn:microsoft.com/office/officeart/2005/8/layout/vList3" loCatId="list" qsTypeId="urn:microsoft.com/office/officeart/2005/8/quickstyle/simple1" qsCatId="simple" csTypeId="urn:microsoft.com/office/officeart/2005/8/colors/accent1_2" csCatId="accent1" phldr="1"/>
      <dgm:spPr/>
    </dgm:pt>
    <dgm:pt modelId="{D1FAE91C-574A-4CEA-8040-AF8DCE7EF9D3}">
      <dgm:prSet phldrT="[Texte]" custT="1"/>
      <dgm:spPr>
        <a:solidFill>
          <a:schemeClr val="accent1">
            <a:lumMod val="75000"/>
          </a:schemeClr>
        </a:solidFill>
      </dgm:spPr>
      <dgm:t>
        <a:bodyPr/>
        <a:lstStyle/>
        <a:p>
          <a:pPr algn="l"/>
          <a:r>
            <a:rPr lang="fr-FR" sz="1600" i="1" dirty="0"/>
            <a:t>Marie-Hélène (65 ans), retraitée Caisse des dépôts</a:t>
          </a:r>
          <a:endParaRPr lang="fr-FR" sz="1600" dirty="0"/>
        </a:p>
      </dgm:t>
    </dgm:pt>
    <dgm:pt modelId="{EAFAA546-37C2-4A16-BDCA-07B45BCF13A6}" type="parTrans" cxnId="{85031261-A297-40EC-9E4F-4587F4367469}">
      <dgm:prSet/>
      <dgm:spPr/>
      <dgm:t>
        <a:bodyPr/>
        <a:lstStyle/>
        <a:p>
          <a:endParaRPr lang="fr-FR"/>
        </a:p>
      </dgm:t>
    </dgm:pt>
    <dgm:pt modelId="{5D88846E-32B5-44A9-BA0B-8DB7C3134A4A}" type="sibTrans" cxnId="{85031261-A297-40EC-9E4F-4587F4367469}">
      <dgm:prSet/>
      <dgm:spPr/>
      <dgm:t>
        <a:bodyPr/>
        <a:lstStyle/>
        <a:p>
          <a:endParaRPr lang="fr-FR"/>
        </a:p>
      </dgm:t>
    </dgm:pt>
    <dgm:pt modelId="{A94A6CE0-A82E-49C5-B6EC-9839431A5B79}" type="pres">
      <dgm:prSet presAssocID="{B6EA90CE-D030-451A-92F5-FF43E5CDF471}" presName="linearFlow" presStyleCnt="0">
        <dgm:presLayoutVars>
          <dgm:dir/>
          <dgm:resizeHandles val="exact"/>
        </dgm:presLayoutVars>
      </dgm:prSet>
      <dgm:spPr/>
    </dgm:pt>
    <dgm:pt modelId="{467DAE7E-72F1-4EC8-B2AB-871233BE6292}" type="pres">
      <dgm:prSet presAssocID="{D1FAE91C-574A-4CEA-8040-AF8DCE7EF9D3}" presName="composite" presStyleCnt="0"/>
      <dgm:spPr/>
    </dgm:pt>
    <dgm:pt modelId="{BE0D1CA3-18E7-4DC8-B1A7-0D0255A46BC3}" type="pres">
      <dgm:prSet presAssocID="{D1FAE91C-574A-4CEA-8040-AF8DCE7EF9D3}" presName="imgShp" presStyleLbl="fgImgPlace1" presStyleIdx="0" presStyleCnt="1" custLinFactNeighborX="-10520" custLinFactNeighborY="-587"/>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9000" b="-9000"/>
          </a:stretch>
        </a:blipFill>
      </dgm:spPr>
    </dgm:pt>
    <dgm:pt modelId="{33C5B62C-027B-4FE9-8DA1-91CB139C6357}" type="pres">
      <dgm:prSet presAssocID="{D1FAE91C-574A-4CEA-8040-AF8DCE7EF9D3}" presName="txShp" presStyleLbl="node1" presStyleIdx="0" presStyleCnt="1" custScaleX="121406">
        <dgm:presLayoutVars>
          <dgm:bulletEnabled val="1"/>
        </dgm:presLayoutVars>
      </dgm:prSet>
      <dgm:spPr/>
    </dgm:pt>
  </dgm:ptLst>
  <dgm:cxnLst>
    <dgm:cxn modelId="{85031261-A297-40EC-9E4F-4587F4367469}" srcId="{B6EA90CE-D030-451A-92F5-FF43E5CDF471}" destId="{D1FAE91C-574A-4CEA-8040-AF8DCE7EF9D3}" srcOrd="0" destOrd="0" parTransId="{EAFAA546-37C2-4A16-BDCA-07B45BCF13A6}" sibTransId="{5D88846E-32B5-44A9-BA0B-8DB7C3134A4A}"/>
    <dgm:cxn modelId="{1221A066-68FF-4E41-B9AD-7F60BE8EB48C}" type="presOf" srcId="{B6EA90CE-D030-451A-92F5-FF43E5CDF471}" destId="{A94A6CE0-A82E-49C5-B6EC-9839431A5B79}" srcOrd="0" destOrd="0" presId="urn:microsoft.com/office/officeart/2005/8/layout/vList3"/>
    <dgm:cxn modelId="{016DB9EF-F161-4ABC-B2D4-F0AB00EDAD6E}" type="presOf" srcId="{D1FAE91C-574A-4CEA-8040-AF8DCE7EF9D3}" destId="{33C5B62C-027B-4FE9-8DA1-91CB139C6357}" srcOrd="0" destOrd="0" presId="urn:microsoft.com/office/officeart/2005/8/layout/vList3"/>
    <dgm:cxn modelId="{F6B05676-0FB0-44C4-A4F1-D120BBD0CE91}" type="presParOf" srcId="{A94A6CE0-A82E-49C5-B6EC-9839431A5B79}" destId="{467DAE7E-72F1-4EC8-B2AB-871233BE6292}" srcOrd="0" destOrd="0" presId="urn:microsoft.com/office/officeart/2005/8/layout/vList3"/>
    <dgm:cxn modelId="{D82460A4-4C96-4AF1-9493-631F5C0238D8}" type="presParOf" srcId="{467DAE7E-72F1-4EC8-B2AB-871233BE6292}" destId="{BE0D1CA3-18E7-4DC8-B1A7-0D0255A46BC3}" srcOrd="0" destOrd="0" presId="urn:microsoft.com/office/officeart/2005/8/layout/vList3"/>
    <dgm:cxn modelId="{ED57765E-1E15-41D0-AE13-FFA3CB16C3D5}" type="presParOf" srcId="{467DAE7E-72F1-4EC8-B2AB-871233BE6292}" destId="{33C5B62C-027B-4FE9-8DA1-91CB139C635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A90CE-D030-451A-92F5-FF43E5CDF471}" type="doc">
      <dgm:prSet loTypeId="urn:microsoft.com/office/officeart/2005/8/layout/vList3" loCatId="list" qsTypeId="urn:microsoft.com/office/officeart/2005/8/quickstyle/simple1" qsCatId="simple" csTypeId="urn:microsoft.com/office/officeart/2005/8/colors/accent1_2" csCatId="accent1" phldr="1"/>
      <dgm:spPr/>
    </dgm:pt>
    <dgm:pt modelId="{A94A6CE0-A82E-49C5-B6EC-9839431A5B79}" type="pres">
      <dgm:prSet presAssocID="{B6EA90CE-D030-451A-92F5-FF43E5CDF471}" presName="linearFlow" presStyleCnt="0">
        <dgm:presLayoutVars>
          <dgm:dir/>
          <dgm:resizeHandles val="exact"/>
        </dgm:presLayoutVars>
      </dgm:prSet>
      <dgm:spPr/>
    </dgm:pt>
  </dgm:ptLst>
  <dgm:cxnLst>
    <dgm:cxn modelId="{1221A066-68FF-4E41-B9AD-7F60BE8EB48C}" type="presOf" srcId="{B6EA90CE-D030-451A-92F5-FF43E5CDF471}" destId="{A94A6CE0-A82E-49C5-B6EC-9839431A5B79}" srcOrd="0"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EA90CE-D030-451A-92F5-FF43E5CDF471}"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fr-FR"/>
        </a:p>
      </dgm:t>
    </dgm:pt>
    <dgm:pt modelId="{D1FAE91C-574A-4CEA-8040-AF8DCE7EF9D3}">
      <dgm:prSet phldrT="[Texte]" custT="1"/>
      <dgm:spPr/>
      <dgm:t>
        <a:bodyPr/>
        <a:lstStyle/>
        <a:p>
          <a:pPr algn="l"/>
          <a:r>
            <a:rPr lang="fr-FR" sz="1600" i="1" dirty="0"/>
            <a:t>Autres personnes à venir (contacts en cours)</a:t>
          </a:r>
          <a:endParaRPr lang="fr-FR" sz="1600" dirty="0"/>
        </a:p>
      </dgm:t>
    </dgm:pt>
    <dgm:pt modelId="{EAFAA546-37C2-4A16-BDCA-07B45BCF13A6}" type="parTrans" cxnId="{85031261-A297-40EC-9E4F-4587F4367469}">
      <dgm:prSet/>
      <dgm:spPr/>
      <dgm:t>
        <a:bodyPr/>
        <a:lstStyle/>
        <a:p>
          <a:endParaRPr lang="fr-FR"/>
        </a:p>
      </dgm:t>
    </dgm:pt>
    <dgm:pt modelId="{5D88846E-32B5-44A9-BA0B-8DB7C3134A4A}" type="sibTrans" cxnId="{85031261-A297-40EC-9E4F-4587F4367469}">
      <dgm:prSet/>
      <dgm:spPr/>
      <dgm:t>
        <a:bodyPr/>
        <a:lstStyle/>
        <a:p>
          <a:endParaRPr lang="fr-FR"/>
        </a:p>
      </dgm:t>
    </dgm:pt>
    <dgm:pt modelId="{A94A6CE0-A82E-49C5-B6EC-9839431A5B79}" type="pres">
      <dgm:prSet presAssocID="{B6EA90CE-D030-451A-92F5-FF43E5CDF471}" presName="linearFlow" presStyleCnt="0">
        <dgm:presLayoutVars>
          <dgm:dir/>
          <dgm:resizeHandles val="exact"/>
        </dgm:presLayoutVars>
      </dgm:prSet>
      <dgm:spPr/>
    </dgm:pt>
    <dgm:pt modelId="{467DAE7E-72F1-4EC8-B2AB-871233BE6292}" type="pres">
      <dgm:prSet presAssocID="{D1FAE91C-574A-4CEA-8040-AF8DCE7EF9D3}" presName="composite" presStyleCnt="0"/>
      <dgm:spPr/>
    </dgm:pt>
    <dgm:pt modelId="{BE0D1CA3-18E7-4DC8-B1A7-0D0255A46BC3}" type="pres">
      <dgm:prSet presAssocID="{D1FAE91C-574A-4CEA-8040-AF8DCE7EF9D3}" presName="imgShp" presStyleLbl="fgImgPlace1" presStyleIdx="0" presStyleCnt="1" custLinFactNeighborX="-10520" custLinFactNeighborY="-587"/>
      <dgm:spPr/>
    </dgm:pt>
    <dgm:pt modelId="{33C5B62C-027B-4FE9-8DA1-91CB139C6357}" type="pres">
      <dgm:prSet presAssocID="{D1FAE91C-574A-4CEA-8040-AF8DCE7EF9D3}" presName="txShp" presStyleLbl="node1" presStyleIdx="0" presStyleCnt="1" custScaleX="121406">
        <dgm:presLayoutVars>
          <dgm:bulletEnabled val="1"/>
        </dgm:presLayoutVars>
      </dgm:prSet>
      <dgm:spPr/>
    </dgm:pt>
  </dgm:ptLst>
  <dgm:cxnLst>
    <dgm:cxn modelId="{85031261-A297-40EC-9E4F-4587F4367469}" srcId="{B6EA90CE-D030-451A-92F5-FF43E5CDF471}" destId="{D1FAE91C-574A-4CEA-8040-AF8DCE7EF9D3}" srcOrd="0" destOrd="0" parTransId="{EAFAA546-37C2-4A16-BDCA-07B45BCF13A6}" sibTransId="{5D88846E-32B5-44A9-BA0B-8DB7C3134A4A}"/>
    <dgm:cxn modelId="{1221A066-68FF-4E41-B9AD-7F60BE8EB48C}" type="presOf" srcId="{B6EA90CE-D030-451A-92F5-FF43E5CDF471}" destId="{A94A6CE0-A82E-49C5-B6EC-9839431A5B79}" srcOrd="0" destOrd="0" presId="urn:microsoft.com/office/officeart/2005/8/layout/vList3"/>
    <dgm:cxn modelId="{016DB9EF-F161-4ABC-B2D4-F0AB00EDAD6E}" type="presOf" srcId="{D1FAE91C-574A-4CEA-8040-AF8DCE7EF9D3}" destId="{33C5B62C-027B-4FE9-8DA1-91CB139C6357}" srcOrd="0" destOrd="0" presId="urn:microsoft.com/office/officeart/2005/8/layout/vList3"/>
    <dgm:cxn modelId="{F6B05676-0FB0-44C4-A4F1-D120BBD0CE91}" type="presParOf" srcId="{A94A6CE0-A82E-49C5-B6EC-9839431A5B79}" destId="{467DAE7E-72F1-4EC8-B2AB-871233BE6292}" srcOrd="0" destOrd="0" presId="urn:microsoft.com/office/officeart/2005/8/layout/vList3"/>
    <dgm:cxn modelId="{D82460A4-4C96-4AF1-9493-631F5C0238D8}" type="presParOf" srcId="{467DAE7E-72F1-4EC8-B2AB-871233BE6292}" destId="{BE0D1CA3-18E7-4DC8-B1A7-0D0255A46BC3}" srcOrd="0" destOrd="0" presId="urn:microsoft.com/office/officeart/2005/8/layout/vList3"/>
    <dgm:cxn modelId="{ED57765E-1E15-41D0-AE13-FFA3CB16C3D5}" type="presParOf" srcId="{467DAE7E-72F1-4EC8-B2AB-871233BE6292}" destId="{33C5B62C-027B-4FE9-8DA1-91CB139C6357}"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E077C6-A395-472E-AE65-315DB6A1CC6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FR"/>
        </a:p>
      </dgm:t>
    </dgm:pt>
    <dgm:pt modelId="{19574C72-AFF6-4BA4-A1A9-F6617ED03428}">
      <dgm:prSet phldrT="[Texte]" custT="1"/>
      <dgm:spPr/>
      <dgm:t>
        <a:bodyPr/>
        <a:lstStyle/>
        <a:p>
          <a:r>
            <a:rPr lang="fr-FR" sz="1400" dirty="0">
              <a:latin typeface="Calibri" panose="020F0502020204030204" pitchFamily="34" charset="0"/>
              <a:cs typeface="Calibri" panose="020F0502020204030204" pitchFamily="34" charset="0"/>
            </a:rPr>
            <a:t>Naissance de l’idée du projet</a:t>
          </a:r>
        </a:p>
      </dgm:t>
    </dgm:pt>
    <dgm:pt modelId="{4FACA24A-1A20-4553-BDFD-0BA8C4C4B0FC}" type="parTrans" cxnId="{64A8E566-34F7-41A3-8C02-AFE083295158}">
      <dgm:prSet/>
      <dgm:spPr/>
      <dgm:t>
        <a:bodyPr/>
        <a:lstStyle/>
        <a:p>
          <a:endParaRPr lang="fr-FR" sz="1400"/>
        </a:p>
      </dgm:t>
    </dgm:pt>
    <dgm:pt modelId="{5CB6EDFE-30A6-4457-B1D0-D418B576F149}" type="sibTrans" cxnId="{64A8E566-34F7-41A3-8C02-AFE083295158}">
      <dgm:prSet/>
      <dgm:spPr/>
      <dgm:t>
        <a:bodyPr/>
        <a:lstStyle/>
        <a:p>
          <a:endParaRPr lang="fr-FR" sz="1400"/>
        </a:p>
      </dgm:t>
    </dgm:pt>
    <dgm:pt modelId="{91A6C165-2F4A-4C25-B19A-D04BC1CBDC24}">
      <dgm:prSet phldrT="[Texte]" custT="1"/>
      <dgm:spPr/>
      <dgm:t>
        <a:bodyPr/>
        <a:lstStyle/>
        <a:p>
          <a:r>
            <a:rPr lang="fr-FR" sz="1400" dirty="0">
              <a:latin typeface="Calibri" panose="020F0502020204030204" pitchFamily="34" charset="0"/>
              <a:cs typeface="Calibri" panose="020F0502020204030204" pitchFamily="34" charset="0"/>
            </a:rPr>
            <a:t>1</a:t>
          </a:r>
          <a:r>
            <a:rPr lang="fr-FR" sz="1400" baseline="30000" dirty="0">
              <a:latin typeface="Calibri" panose="020F0502020204030204" pitchFamily="34" charset="0"/>
              <a:cs typeface="Calibri" panose="020F0502020204030204" pitchFamily="34" charset="0"/>
            </a:rPr>
            <a:t>ère</a:t>
          </a:r>
          <a:r>
            <a:rPr lang="fr-FR" sz="1400" dirty="0">
              <a:latin typeface="Calibri" panose="020F0502020204030204" pitchFamily="34" charset="0"/>
              <a:cs typeface="Calibri" panose="020F0502020204030204" pitchFamily="34" charset="0"/>
            </a:rPr>
            <a:t> rencontre des foyers intéressés</a:t>
          </a:r>
        </a:p>
      </dgm:t>
    </dgm:pt>
    <dgm:pt modelId="{DB631216-28E7-4DFE-AE8F-498E4943E03D}" type="parTrans" cxnId="{47547BAC-7D0D-41F4-B60E-1BB0B6FF443D}">
      <dgm:prSet/>
      <dgm:spPr/>
      <dgm:t>
        <a:bodyPr/>
        <a:lstStyle/>
        <a:p>
          <a:endParaRPr lang="fr-FR" sz="1400"/>
        </a:p>
      </dgm:t>
    </dgm:pt>
    <dgm:pt modelId="{3DD3C538-03F4-4062-9EC8-DF72F9B9409C}" type="sibTrans" cxnId="{47547BAC-7D0D-41F4-B60E-1BB0B6FF443D}">
      <dgm:prSet/>
      <dgm:spPr/>
      <dgm:t>
        <a:bodyPr/>
        <a:lstStyle/>
        <a:p>
          <a:endParaRPr lang="fr-FR" sz="1400"/>
        </a:p>
      </dgm:t>
    </dgm:pt>
    <dgm:pt modelId="{ACF812A5-FBD7-4516-ACBA-B8A28B8BB0A9}">
      <dgm:prSet phldrT="[Texte]" custT="1"/>
      <dgm:spPr/>
      <dgm:t>
        <a:bodyPr/>
        <a:lstStyle/>
        <a:p>
          <a:r>
            <a:rPr lang="fr-FR" sz="1400" dirty="0">
              <a:latin typeface="Calibri" panose="020F0502020204030204" pitchFamily="34" charset="0"/>
              <a:cs typeface="Calibri" panose="020F0502020204030204" pitchFamily="34" charset="0"/>
            </a:rPr>
            <a:t>Visites d’éco-lieux inspirants </a:t>
          </a:r>
        </a:p>
      </dgm:t>
    </dgm:pt>
    <dgm:pt modelId="{A1CD5B37-96F3-4600-AAEC-FE3C3635CA78}" type="parTrans" cxnId="{67CC1500-EDB1-4E9D-B20F-3FB376061DE1}">
      <dgm:prSet/>
      <dgm:spPr/>
      <dgm:t>
        <a:bodyPr/>
        <a:lstStyle/>
        <a:p>
          <a:endParaRPr lang="fr-FR" sz="1400"/>
        </a:p>
      </dgm:t>
    </dgm:pt>
    <dgm:pt modelId="{453977B3-671A-4832-B7C9-0ED2C5735F1D}" type="sibTrans" cxnId="{67CC1500-EDB1-4E9D-B20F-3FB376061DE1}">
      <dgm:prSet/>
      <dgm:spPr/>
      <dgm:t>
        <a:bodyPr/>
        <a:lstStyle/>
        <a:p>
          <a:endParaRPr lang="fr-FR" sz="1400"/>
        </a:p>
      </dgm:t>
    </dgm:pt>
    <dgm:pt modelId="{D253981F-AEA0-451C-99DA-578A135BF9DA}">
      <dgm:prSet phldrT="[Texte]" custT="1"/>
      <dgm:spPr/>
      <dgm:t>
        <a:bodyPr/>
        <a:lstStyle/>
        <a:p>
          <a:pPr>
            <a:buFont typeface="Arial" panose="020B0604020202020204" pitchFamily="34" charset="0"/>
            <a:buChar char="•"/>
          </a:pPr>
          <a:r>
            <a:rPr lang="fr-FR" sz="1400" dirty="0">
              <a:latin typeface="Calibri" panose="020F0502020204030204" pitchFamily="34" charset="0"/>
              <a:cs typeface="Calibri" panose="020F0502020204030204" pitchFamily="34" charset="0"/>
            </a:rPr>
            <a:t>Début des visites de lieux potentiels</a:t>
          </a:r>
        </a:p>
      </dgm:t>
    </dgm:pt>
    <dgm:pt modelId="{1631FF95-D62F-4B6A-9472-9C8F2E8F3D9F}" type="parTrans" cxnId="{37793D46-BC5C-46CF-B070-7EBEA29C3D0F}">
      <dgm:prSet/>
      <dgm:spPr/>
      <dgm:t>
        <a:bodyPr/>
        <a:lstStyle/>
        <a:p>
          <a:endParaRPr lang="fr-FR" sz="1400"/>
        </a:p>
      </dgm:t>
    </dgm:pt>
    <dgm:pt modelId="{B543B933-CCF6-4C53-99B9-BB3972C31657}" type="sibTrans" cxnId="{37793D46-BC5C-46CF-B070-7EBEA29C3D0F}">
      <dgm:prSet/>
      <dgm:spPr/>
      <dgm:t>
        <a:bodyPr/>
        <a:lstStyle/>
        <a:p>
          <a:endParaRPr lang="fr-FR" sz="1400"/>
        </a:p>
      </dgm:t>
    </dgm:pt>
    <dgm:pt modelId="{7E84872A-F0B3-45F2-A1CB-84BE6A3A10C4}">
      <dgm:prSet phldrT="[Texte]" custT="1"/>
      <dgm:spPr/>
      <dgm:t>
        <a:bodyPr/>
        <a:lstStyle/>
        <a:p>
          <a:pPr>
            <a:buFont typeface="Arial" panose="020B0604020202020204" pitchFamily="34" charset="0"/>
            <a:buChar char="•"/>
          </a:pPr>
          <a:r>
            <a:rPr lang="fr-FR" sz="1400" kern="1200" dirty="0">
              <a:latin typeface="Calibri" panose="020F0502020204030204" pitchFamily="34" charset="0"/>
              <a:cs typeface="Calibri" panose="020F0502020204030204" pitchFamily="34" charset="0"/>
            </a:rPr>
            <a:t>Formation </a:t>
          </a:r>
          <a:r>
            <a:rPr lang="fr-FR" sz="1400" kern="1200" dirty="0" err="1">
              <a:solidFill>
                <a:prstClr val="black">
                  <a:hueOff val="0"/>
                  <a:satOff val="0"/>
                  <a:lumOff val="0"/>
                  <a:alphaOff val="0"/>
                </a:prstClr>
              </a:solidFill>
              <a:latin typeface="Calibri" panose="020F0502020204030204" pitchFamily="34" charset="0"/>
              <a:ea typeface="+mn-ea"/>
              <a:cs typeface="Calibri" panose="020F0502020204030204" pitchFamily="34" charset="0"/>
            </a:rPr>
            <a:t>perma-culture</a:t>
          </a:r>
          <a:r>
            <a:rPr lang="fr-FR" sz="1400" kern="1200" dirty="0">
              <a:solidFill>
                <a:prstClr val="black">
                  <a:hueOff val="0"/>
                  <a:satOff val="0"/>
                  <a:lumOff val="0"/>
                  <a:alphaOff val="0"/>
                </a:prstClr>
              </a:solidFill>
              <a:latin typeface="Calibri" panose="020F0502020204030204" pitchFamily="34" charset="0"/>
              <a:ea typeface="+mn-ea"/>
              <a:cs typeface="Calibri" panose="020F0502020204030204" pitchFamily="34" charset="0"/>
            </a:rPr>
            <a:t> </a:t>
          </a:r>
          <a:r>
            <a:rPr lang="fr-FR" sz="1400" kern="1200" dirty="0">
              <a:latin typeface="Calibri" panose="020F0502020204030204" pitchFamily="34" charset="0"/>
              <a:cs typeface="Calibri" panose="020F0502020204030204" pitchFamily="34" charset="0"/>
            </a:rPr>
            <a:t>pour conduite du projet</a:t>
          </a:r>
        </a:p>
      </dgm:t>
    </dgm:pt>
    <dgm:pt modelId="{6C895DA5-B541-4C9E-8E97-B56F997BCD4E}" type="parTrans" cxnId="{62E0D253-1FA7-46B6-852B-07C368585585}">
      <dgm:prSet/>
      <dgm:spPr/>
      <dgm:t>
        <a:bodyPr/>
        <a:lstStyle/>
        <a:p>
          <a:endParaRPr lang="fr-FR" sz="1400"/>
        </a:p>
      </dgm:t>
    </dgm:pt>
    <dgm:pt modelId="{3FE722B3-0048-410C-BAEE-C2C4166F50E2}" type="sibTrans" cxnId="{62E0D253-1FA7-46B6-852B-07C368585585}">
      <dgm:prSet/>
      <dgm:spPr/>
      <dgm:t>
        <a:bodyPr/>
        <a:lstStyle/>
        <a:p>
          <a:endParaRPr lang="fr-FR" sz="1400"/>
        </a:p>
      </dgm:t>
    </dgm:pt>
    <dgm:pt modelId="{EB004E99-83EE-42E8-8BA6-B4F27D19BCA9}">
      <dgm:prSet phldrT="[Texte]" custT="1"/>
      <dgm:spPr/>
      <dgm:t>
        <a:bodyPr/>
        <a:lstStyle/>
        <a:p>
          <a:pPr>
            <a:buFont typeface="Arial" panose="020B0604020202020204" pitchFamily="34" charset="0"/>
            <a:buChar char="•"/>
          </a:pPr>
          <a:r>
            <a:rPr lang="fr-FR" sz="1400" dirty="0">
              <a:latin typeface="Calibri" panose="020F0502020204030204" pitchFamily="34" charset="0"/>
              <a:cs typeface="Calibri" panose="020F0502020204030204" pitchFamily="34" charset="0"/>
            </a:rPr>
            <a:t>Etude notariale pour le montage juridique et financier</a:t>
          </a:r>
        </a:p>
      </dgm:t>
    </dgm:pt>
    <dgm:pt modelId="{59F68548-95AD-44FA-B587-C78C26955628}" type="parTrans" cxnId="{59A4E5C3-6F0C-44A0-835E-586863A781DE}">
      <dgm:prSet/>
      <dgm:spPr/>
      <dgm:t>
        <a:bodyPr/>
        <a:lstStyle/>
        <a:p>
          <a:endParaRPr lang="fr-FR" sz="1400"/>
        </a:p>
      </dgm:t>
    </dgm:pt>
    <dgm:pt modelId="{828AC7BD-5469-401E-8A8D-7BB470AED80E}" type="sibTrans" cxnId="{59A4E5C3-6F0C-44A0-835E-586863A781DE}">
      <dgm:prSet/>
      <dgm:spPr/>
      <dgm:t>
        <a:bodyPr/>
        <a:lstStyle/>
        <a:p>
          <a:endParaRPr lang="fr-FR" sz="1400"/>
        </a:p>
      </dgm:t>
    </dgm:pt>
    <dgm:pt modelId="{5C43103C-5F68-4A85-84DD-8DD4223A7879}">
      <dgm:prSet phldrT="[Texte]" custT="1"/>
      <dgm:spPr/>
      <dgm:t>
        <a:bodyPr/>
        <a:lstStyle/>
        <a:p>
          <a:r>
            <a:rPr lang="fr-FR" sz="1400" dirty="0">
              <a:latin typeface="Calibri" panose="020F0502020204030204" pitchFamily="34" charset="0"/>
              <a:cs typeface="Calibri" panose="020F0502020204030204" pitchFamily="34" charset="0"/>
            </a:rPr>
            <a:t>Habitats réversibles intégrés au projet</a:t>
          </a:r>
        </a:p>
      </dgm:t>
    </dgm:pt>
    <dgm:pt modelId="{1B0EC113-3860-4E96-AE5B-1615B5F39B1E}" type="parTrans" cxnId="{BCA69D6C-F027-4209-9D76-5DBBB0D5402F}">
      <dgm:prSet/>
      <dgm:spPr/>
      <dgm:t>
        <a:bodyPr/>
        <a:lstStyle/>
        <a:p>
          <a:endParaRPr lang="fr-FR" sz="1400"/>
        </a:p>
      </dgm:t>
    </dgm:pt>
    <dgm:pt modelId="{B688EBF0-0F4F-4466-B522-AAEEE5510991}" type="sibTrans" cxnId="{BCA69D6C-F027-4209-9D76-5DBBB0D5402F}">
      <dgm:prSet/>
      <dgm:spPr/>
      <dgm:t>
        <a:bodyPr/>
        <a:lstStyle/>
        <a:p>
          <a:endParaRPr lang="fr-FR" sz="1400"/>
        </a:p>
      </dgm:t>
    </dgm:pt>
    <dgm:pt modelId="{E399F6D7-F690-4692-9583-B6DCC65516D2}">
      <dgm:prSet phldrT="[Texte]" custT="1"/>
      <dgm:spPr/>
      <dgm:t>
        <a:bodyPr/>
        <a:lstStyle/>
        <a:p>
          <a:pPr>
            <a:buFont typeface="Arial" panose="020B0604020202020204" pitchFamily="34" charset="0"/>
            <a:buNone/>
          </a:pPr>
          <a:r>
            <a:rPr lang="fr-FR" sz="1400" dirty="0">
              <a:latin typeface="Calibri" panose="020F0502020204030204" pitchFamily="34" charset="0"/>
              <a:cs typeface="Calibri" panose="020F0502020204030204" pitchFamily="34" charset="0"/>
            </a:rPr>
            <a:t>Création de l’association</a:t>
          </a:r>
        </a:p>
      </dgm:t>
    </dgm:pt>
    <dgm:pt modelId="{3901DD94-05C2-4D54-8D56-B94C98A691B0}" type="parTrans" cxnId="{7244DF03-B89D-46E4-A0E3-2D89F69839C7}">
      <dgm:prSet/>
      <dgm:spPr/>
      <dgm:t>
        <a:bodyPr/>
        <a:lstStyle/>
        <a:p>
          <a:endParaRPr lang="fr-FR" sz="1400"/>
        </a:p>
      </dgm:t>
    </dgm:pt>
    <dgm:pt modelId="{06BD0184-1563-4512-936F-7AE732DB2A53}" type="sibTrans" cxnId="{7244DF03-B89D-46E4-A0E3-2D89F69839C7}">
      <dgm:prSet/>
      <dgm:spPr/>
      <dgm:t>
        <a:bodyPr/>
        <a:lstStyle/>
        <a:p>
          <a:endParaRPr lang="fr-FR" sz="1400"/>
        </a:p>
      </dgm:t>
    </dgm:pt>
    <dgm:pt modelId="{01E15CDA-EEE5-4582-8F41-814F532143E4}">
      <dgm:prSet phldrT="[Texte]" custT="1"/>
      <dgm:spPr/>
      <dgm:t>
        <a:bodyPr/>
        <a:lstStyle/>
        <a:p>
          <a:pPr>
            <a:buFont typeface="Arial" panose="020B0604020202020204" pitchFamily="34" charset="0"/>
            <a:buNone/>
          </a:pPr>
          <a:r>
            <a:rPr lang="fr-FR" sz="1400" dirty="0">
              <a:latin typeface="Calibri" panose="020F0502020204030204" pitchFamily="34" charset="0"/>
              <a:cs typeface="Calibri" panose="020F0502020204030204" pitchFamily="34" charset="0"/>
            </a:rPr>
            <a:t>Contre Visite des </a:t>
          </a:r>
          <a:r>
            <a:rPr lang="fr-FR" sz="1400" dirty="0" err="1">
              <a:latin typeface="Calibri" panose="020F0502020204030204" pitchFamily="34" charset="0"/>
              <a:cs typeface="Calibri" panose="020F0502020204030204" pitchFamily="34" charset="0"/>
            </a:rPr>
            <a:t>Rochards</a:t>
          </a:r>
          <a:endParaRPr lang="fr-FR" sz="1400" dirty="0">
            <a:latin typeface="Calibri" panose="020F0502020204030204" pitchFamily="34" charset="0"/>
            <a:cs typeface="Calibri" panose="020F0502020204030204" pitchFamily="34" charset="0"/>
          </a:endParaRPr>
        </a:p>
      </dgm:t>
    </dgm:pt>
    <dgm:pt modelId="{A1482226-21E8-4B0C-AFCC-6E2D04AAB976}" type="parTrans" cxnId="{863806EA-84F3-4F90-8127-2E2C68A4C3DC}">
      <dgm:prSet/>
      <dgm:spPr/>
      <dgm:t>
        <a:bodyPr/>
        <a:lstStyle/>
        <a:p>
          <a:endParaRPr lang="fr-FR"/>
        </a:p>
      </dgm:t>
    </dgm:pt>
    <dgm:pt modelId="{FEC50C68-F0C8-4B59-8771-51CC36BBFC04}" type="sibTrans" cxnId="{863806EA-84F3-4F90-8127-2E2C68A4C3DC}">
      <dgm:prSet/>
      <dgm:spPr/>
      <dgm:t>
        <a:bodyPr/>
        <a:lstStyle/>
        <a:p>
          <a:endParaRPr lang="fr-FR"/>
        </a:p>
      </dgm:t>
    </dgm:pt>
    <dgm:pt modelId="{DE8845F9-6FC3-4119-8AA0-4775026BE7AC}">
      <dgm:prSet phldrT="[Texte]" custT="1"/>
      <dgm:spPr/>
      <dgm:t>
        <a:bodyPr/>
        <a:lstStyle/>
        <a:p>
          <a:pPr>
            <a:buFont typeface="Arial" panose="020B0604020202020204" pitchFamily="34" charset="0"/>
            <a:buChar char="•"/>
          </a:pPr>
          <a:endParaRPr lang="fr-FR" sz="1400" dirty="0">
            <a:latin typeface="Calibri" panose="020F0502020204030204" pitchFamily="34" charset="0"/>
            <a:cs typeface="Calibri" panose="020F0502020204030204" pitchFamily="34" charset="0"/>
          </a:endParaRPr>
        </a:p>
      </dgm:t>
    </dgm:pt>
    <dgm:pt modelId="{ACCD91EC-F495-43B8-AEF6-69FF226EE3C4}" type="parTrans" cxnId="{D6CEA4DF-3B12-4355-8690-5B46911ACE3A}">
      <dgm:prSet/>
      <dgm:spPr/>
      <dgm:t>
        <a:bodyPr/>
        <a:lstStyle/>
        <a:p>
          <a:endParaRPr lang="fr-FR"/>
        </a:p>
      </dgm:t>
    </dgm:pt>
    <dgm:pt modelId="{C241D60D-12BA-4985-8028-E9C830E77B7C}" type="sibTrans" cxnId="{D6CEA4DF-3B12-4355-8690-5B46911ACE3A}">
      <dgm:prSet/>
      <dgm:spPr/>
      <dgm:t>
        <a:bodyPr/>
        <a:lstStyle/>
        <a:p>
          <a:endParaRPr lang="fr-FR"/>
        </a:p>
      </dgm:t>
    </dgm:pt>
    <dgm:pt modelId="{1CEDFCDB-50C0-4025-BD65-B474DA4CCE73}" type="pres">
      <dgm:prSet presAssocID="{71E077C6-A395-472E-AE65-315DB6A1CC63}" presName="Name0" presStyleCnt="0">
        <dgm:presLayoutVars>
          <dgm:dir/>
          <dgm:resizeHandles val="exact"/>
        </dgm:presLayoutVars>
      </dgm:prSet>
      <dgm:spPr/>
    </dgm:pt>
    <dgm:pt modelId="{F131239E-0105-4372-A805-A621DE8E0459}" type="pres">
      <dgm:prSet presAssocID="{71E077C6-A395-472E-AE65-315DB6A1CC63}" presName="arrow" presStyleLbl="bgShp" presStyleIdx="0" presStyleCnt="1"/>
      <dgm:spPr/>
    </dgm:pt>
    <dgm:pt modelId="{1A505A6F-D8E4-47FE-8D83-496BED05259C}" type="pres">
      <dgm:prSet presAssocID="{71E077C6-A395-472E-AE65-315DB6A1CC63}" presName="points" presStyleCnt="0"/>
      <dgm:spPr/>
    </dgm:pt>
    <dgm:pt modelId="{2FDD8DF9-57EC-4599-B8E5-B012D6953E10}" type="pres">
      <dgm:prSet presAssocID="{19574C72-AFF6-4BA4-A1A9-F6617ED03428}" presName="compositeA" presStyleCnt="0"/>
      <dgm:spPr/>
    </dgm:pt>
    <dgm:pt modelId="{ACAFBCD1-F099-420C-B3FB-BB4FCED9770A}" type="pres">
      <dgm:prSet presAssocID="{19574C72-AFF6-4BA4-A1A9-F6617ED03428}" presName="textA" presStyleLbl="revTx" presStyleIdx="0" presStyleCnt="10" custScaleX="119335">
        <dgm:presLayoutVars>
          <dgm:bulletEnabled val="1"/>
        </dgm:presLayoutVars>
      </dgm:prSet>
      <dgm:spPr/>
    </dgm:pt>
    <dgm:pt modelId="{7F366E39-AACB-4C49-ADA3-72CF293458C6}" type="pres">
      <dgm:prSet presAssocID="{19574C72-AFF6-4BA4-A1A9-F6617ED03428}" presName="circleA" presStyleLbl="node1" presStyleIdx="0" presStyleCnt="10" custLinFactNeighborX="3777"/>
      <dgm:spPr/>
    </dgm:pt>
    <dgm:pt modelId="{70D88F8D-BB3E-43A4-B50C-B185709458F9}" type="pres">
      <dgm:prSet presAssocID="{19574C72-AFF6-4BA4-A1A9-F6617ED03428}" presName="spaceA" presStyleCnt="0"/>
      <dgm:spPr/>
    </dgm:pt>
    <dgm:pt modelId="{E78FF6B8-3D26-4020-A5D3-12FAB6B5A7B6}" type="pres">
      <dgm:prSet presAssocID="{5CB6EDFE-30A6-4457-B1D0-D418B576F149}" presName="space" presStyleCnt="0"/>
      <dgm:spPr/>
    </dgm:pt>
    <dgm:pt modelId="{5680F846-80CF-43D8-BFC7-39DF6CE44FAC}" type="pres">
      <dgm:prSet presAssocID="{91A6C165-2F4A-4C25-B19A-D04BC1CBDC24}" presName="compositeB" presStyleCnt="0"/>
      <dgm:spPr/>
    </dgm:pt>
    <dgm:pt modelId="{1A39A3B1-F679-496E-8FBC-335A9AE9A8A4}" type="pres">
      <dgm:prSet presAssocID="{91A6C165-2F4A-4C25-B19A-D04BC1CBDC24}" presName="textB" presStyleLbl="revTx" presStyleIdx="1" presStyleCnt="10" custScaleX="110292">
        <dgm:presLayoutVars>
          <dgm:bulletEnabled val="1"/>
        </dgm:presLayoutVars>
      </dgm:prSet>
      <dgm:spPr/>
    </dgm:pt>
    <dgm:pt modelId="{35DE3DB8-3173-4A5D-8BEB-FA0DB2E98535}" type="pres">
      <dgm:prSet presAssocID="{91A6C165-2F4A-4C25-B19A-D04BC1CBDC24}" presName="circleB" presStyleLbl="node1" presStyleIdx="1" presStyleCnt="10"/>
      <dgm:spPr/>
    </dgm:pt>
    <dgm:pt modelId="{27A77ED2-8CB6-4759-B101-4E9BDDC5C996}" type="pres">
      <dgm:prSet presAssocID="{91A6C165-2F4A-4C25-B19A-D04BC1CBDC24}" presName="spaceB" presStyleCnt="0"/>
      <dgm:spPr/>
    </dgm:pt>
    <dgm:pt modelId="{ABCBACBB-4194-4DF3-A21C-E82B3AD01397}" type="pres">
      <dgm:prSet presAssocID="{3DD3C538-03F4-4062-9EC8-DF72F9B9409C}" presName="space" presStyleCnt="0"/>
      <dgm:spPr/>
    </dgm:pt>
    <dgm:pt modelId="{5F49ABB2-C631-423B-A426-B1150C1B8959}" type="pres">
      <dgm:prSet presAssocID="{ACF812A5-FBD7-4516-ACBA-B8A28B8BB0A9}" presName="compositeA" presStyleCnt="0"/>
      <dgm:spPr/>
    </dgm:pt>
    <dgm:pt modelId="{2F626EBE-126A-442F-843E-23232A27C7FD}" type="pres">
      <dgm:prSet presAssocID="{ACF812A5-FBD7-4516-ACBA-B8A28B8BB0A9}" presName="textA" presStyleLbl="revTx" presStyleIdx="2" presStyleCnt="10" custScaleX="117613">
        <dgm:presLayoutVars>
          <dgm:bulletEnabled val="1"/>
        </dgm:presLayoutVars>
      </dgm:prSet>
      <dgm:spPr/>
    </dgm:pt>
    <dgm:pt modelId="{810C26DF-3C52-4413-9C85-AA2B1BDC90B2}" type="pres">
      <dgm:prSet presAssocID="{ACF812A5-FBD7-4516-ACBA-B8A28B8BB0A9}" presName="circleA" presStyleLbl="node1" presStyleIdx="2" presStyleCnt="10"/>
      <dgm:spPr/>
    </dgm:pt>
    <dgm:pt modelId="{AD62CF31-03E0-4699-B5EC-00F38B50C111}" type="pres">
      <dgm:prSet presAssocID="{ACF812A5-FBD7-4516-ACBA-B8A28B8BB0A9}" presName="spaceA" presStyleCnt="0"/>
      <dgm:spPr/>
    </dgm:pt>
    <dgm:pt modelId="{A83DC9FE-CEC1-45D6-B21F-160672954B4B}" type="pres">
      <dgm:prSet presAssocID="{453977B3-671A-4832-B7C9-0ED2C5735F1D}" presName="space" presStyleCnt="0"/>
      <dgm:spPr/>
    </dgm:pt>
    <dgm:pt modelId="{ED09257A-BC7C-4BA4-81E7-F47CFA7260A1}" type="pres">
      <dgm:prSet presAssocID="{D253981F-AEA0-451C-99DA-578A135BF9DA}" presName="compositeB" presStyleCnt="0"/>
      <dgm:spPr/>
    </dgm:pt>
    <dgm:pt modelId="{BBDF8FE8-7CA7-48A3-A628-F1156F4B3478}" type="pres">
      <dgm:prSet presAssocID="{D253981F-AEA0-451C-99DA-578A135BF9DA}" presName="textB" presStyleLbl="revTx" presStyleIdx="3" presStyleCnt="10" custScaleX="110354">
        <dgm:presLayoutVars>
          <dgm:bulletEnabled val="1"/>
        </dgm:presLayoutVars>
      </dgm:prSet>
      <dgm:spPr/>
    </dgm:pt>
    <dgm:pt modelId="{940DD42A-5CB1-4967-AF81-769059466ABD}" type="pres">
      <dgm:prSet presAssocID="{D253981F-AEA0-451C-99DA-578A135BF9DA}" presName="circleB" presStyleLbl="node1" presStyleIdx="3" presStyleCnt="10"/>
      <dgm:spPr/>
    </dgm:pt>
    <dgm:pt modelId="{9E978FBC-683B-46EC-8296-66DD5C50E1C0}" type="pres">
      <dgm:prSet presAssocID="{D253981F-AEA0-451C-99DA-578A135BF9DA}" presName="spaceB" presStyleCnt="0"/>
      <dgm:spPr/>
    </dgm:pt>
    <dgm:pt modelId="{9665A572-AC65-4548-B320-CF430127B232}" type="pres">
      <dgm:prSet presAssocID="{B543B933-CCF6-4C53-99B9-BB3972C31657}" presName="space" presStyleCnt="0"/>
      <dgm:spPr/>
    </dgm:pt>
    <dgm:pt modelId="{2541B3BC-C853-4640-B641-47048028A95C}" type="pres">
      <dgm:prSet presAssocID="{7E84872A-F0B3-45F2-A1CB-84BE6A3A10C4}" presName="compositeA" presStyleCnt="0"/>
      <dgm:spPr/>
    </dgm:pt>
    <dgm:pt modelId="{0FE48707-4E77-4FB3-86B1-40568F5AAE9C}" type="pres">
      <dgm:prSet presAssocID="{7E84872A-F0B3-45F2-A1CB-84BE6A3A10C4}" presName="textA" presStyleLbl="revTx" presStyleIdx="4" presStyleCnt="10" custScaleX="110798">
        <dgm:presLayoutVars>
          <dgm:bulletEnabled val="1"/>
        </dgm:presLayoutVars>
      </dgm:prSet>
      <dgm:spPr/>
    </dgm:pt>
    <dgm:pt modelId="{D535AB6E-1EBB-4314-8729-06DC893B5C1D}" type="pres">
      <dgm:prSet presAssocID="{7E84872A-F0B3-45F2-A1CB-84BE6A3A10C4}" presName="circleA" presStyleLbl="node1" presStyleIdx="4" presStyleCnt="10"/>
      <dgm:spPr/>
    </dgm:pt>
    <dgm:pt modelId="{AE6B130B-6D0D-40A0-914E-A96A41809309}" type="pres">
      <dgm:prSet presAssocID="{7E84872A-F0B3-45F2-A1CB-84BE6A3A10C4}" presName="spaceA" presStyleCnt="0"/>
      <dgm:spPr/>
    </dgm:pt>
    <dgm:pt modelId="{A42FE9FE-1D95-4FD5-B775-D9A71E95596E}" type="pres">
      <dgm:prSet presAssocID="{3FE722B3-0048-410C-BAEE-C2C4166F50E2}" presName="space" presStyleCnt="0"/>
      <dgm:spPr/>
    </dgm:pt>
    <dgm:pt modelId="{C31DE4DD-B97C-465B-9AF6-0433B87B3763}" type="pres">
      <dgm:prSet presAssocID="{EB004E99-83EE-42E8-8BA6-B4F27D19BCA9}" presName="compositeB" presStyleCnt="0"/>
      <dgm:spPr/>
    </dgm:pt>
    <dgm:pt modelId="{78F9FD0C-6A30-4E3F-BFB8-C94651896526}" type="pres">
      <dgm:prSet presAssocID="{EB004E99-83EE-42E8-8BA6-B4F27D19BCA9}" presName="textB" presStyleLbl="revTx" presStyleIdx="5" presStyleCnt="10">
        <dgm:presLayoutVars>
          <dgm:bulletEnabled val="1"/>
        </dgm:presLayoutVars>
      </dgm:prSet>
      <dgm:spPr/>
    </dgm:pt>
    <dgm:pt modelId="{36106D54-CFF0-42DF-BD13-8C1910C8E2BA}" type="pres">
      <dgm:prSet presAssocID="{EB004E99-83EE-42E8-8BA6-B4F27D19BCA9}" presName="circleB" presStyleLbl="node1" presStyleIdx="5" presStyleCnt="10"/>
      <dgm:spPr/>
    </dgm:pt>
    <dgm:pt modelId="{DC52A158-1B7B-4DE8-99BF-B6FA90AE9F27}" type="pres">
      <dgm:prSet presAssocID="{EB004E99-83EE-42E8-8BA6-B4F27D19BCA9}" presName="spaceB" presStyleCnt="0"/>
      <dgm:spPr/>
    </dgm:pt>
    <dgm:pt modelId="{E2BFCC1C-73EC-4FC8-9F5E-BE0F6FA748C7}" type="pres">
      <dgm:prSet presAssocID="{828AC7BD-5469-401E-8A8D-7BB470AED80E}" presName="space" presStyleCnt="0"/>
      <dgm:spPr/>
    </dgm:pt>
    <dgm:pt modelId="{D08C3A23-7618-4687-8109-8B6BF7A8D8D7}" type="pres">
      <dgm:prSet presAssocID="{5C43103C-5F68-4A85-84DD-8DD4223A7879}" presName="compositeA" presStyleCnt="0"/>
      <dgm:spPr/>
    </dgm:pt>
    <dgm:pt modelId="{199F8EF7-F286-4CCD-8D40-E491D692CDF2}" type="pres">
      <dgm:prSet presAssocID="{5C43103C-5F68-4A85-84DD-8DD4223A7879}" presName="textA" presStyleLbl="revTx" presStyleIdx="6" presStyleCnt="10" custScaleX="116641">
        <dgm:presLayoutVars>
          <dgm:bulletEnabled val="1"/>
        </dgm:presLayoutVars>
      </dgm:prSet>
      <dgm:spPr/>
    </dgm:pt>
    <dgm:pt modelId="{1493B1AA-616D-4ED3-BFC3-0ED2F3B40712}" type="pres">
      <dgm:prSet presAssocID="{5C43103C-5F68-4A85-84DD-8DD4223A7879}" presName="circleA" presStyleLbl="node1" presStyleIdx="6" presStyleCnt="10"/>
      <dgm:spPr/>
    </dgm:pt>
    <dgm:pt modelId="{92474EC2-8777-4AAA-9D6E-04B399028B4A}" type="pres">
      <dgm:prSet presAssocID="{5C43103C-5F68-4A85-84DD-8DD4223A7879}" presName="spaceA" presStyleCnt="0"/>
      <dgm:spPr/>
    </dgm:pt>
    <dgm:pt modelId="{D654502F-B056-4857-87DF-C9A4F65A7F50}" type="pres">
      <dgm:prSet presAssocID="{B688EBF0-0F4F-4466-B522-AAEEE5510991}" presName="space" presStyleCnt="0"/>
      <dgm:spPr/>
    </dgm:pt>
    <dgm:pt modelId="{F1E691CA-A74F-41D9-9942-9BB56C865E29}" type="pres">
      <dgm:prSet presAssocID="{E399F6D7-F690-4692-9583-B6DCC65516D2}" presName="compositeB" presStyleCnt="0"/>
      <dgm:spPr/>
    </dgm:pt>
    <dgm:pt modelId="{86A0BDB7-3484-4A53-AFF4-F51214F24BCF}" type="pres">
      <dgm:prSet presAssocID="{E399F6D7-F690-4692-9583-B6DCC65516D2}" presName="textB" presStyleLbl="revTx" presStyleIdx="7" presStyleCnt="10" custScaleX="124039">
        <dgm:presLayoutVars>
          <dgm:bulletEnabled val="1"/>
        </dgm:presLayoutVars>
      </dgm:prSet>
      <dgm:spPr/>
    </dgm:pt>
    <dgm:pt modelId="{7A9E3130-9377-4669-9E16-66BC47F950D9}" type="pres">
      <dgm:prSet presAssocID="{E399F6D7-F690-4692-9583-B6DCC65516D2}" presName="circleB" presStyleLbl="node1" presStyleIdx="7" presStyleCnt="10"/>
      <dgm:spPr/>
    </dgm:pt>
    <dgm:pt modelId="{176C0700-C068-4D9B-8205-EC59A301134B}" type="pres">
      <dgm:prSet presAssocID="{E399F6D7-F690-4692-9583-B6DCC65516D2}" presName="spaceB" presStyleCnt="0"/>
      <dgm:spPr/>
    </dgm:pt>
    <dgm:pt modelId="{BCACDB8A-D1A6-4723-952D-ECAE47FAB771}" type="pres">
      <dgm:prSet presAssocID="{06BD0184-1563-4512-936F-7AE732DB2A53}" presName="space" presStyleCnt="0"/>
      <dgm:spPr/>
    </dgm:pt>
    <dgm:pt modelId="{838F55A2-1AF6-4C0A-B769-DF3CB687E7D7}" type="pres">
      <dgm:prSet presAssocID="{DE8845F9-6FC3-4119-8AA0-4775026BE7AC}" presName="compositeA" presStyleCnt="0"/>
      <dgm:spPr/>
    </dgm:pt>
    <dgm:pt modelId="{35D5B062-FA2B-41B9-94DC-5D66362B4B8F}" type="pres">
      <dgm:prSet presAssocID="{DE8845F9-6FC3-4119-8AA0-4775026BE7AC}" presName="textA" presStyleLbl="revTx" presStyleIdx="8" presStyleCnt="10" custScaleX="128125">
        <dgm:presLayoutVars>
          <dgm:bulletEnabled val="1"/>
        </dgm:presLayoutVars>
      </dgm:prSet>
      <dgm:spPr/>
    </dgm:pt>
    <dgm:pt modelId="{F551E770-56D5-4005-9FC8-141D934EE820}" type="pres">
      <dgm:prSet presAssocID="{DE8845F9-6FC3-4119-8AA0-4775026BE7AC}" presName="circleA" presStyleLbl="node1" presStyleIdx="8" presStyleCnt="10"/>
      <dgm:spPr/>
    </dgm:pt>
    <dgm:pt modelId="{6E7F02AB-2B37-403C-B9B9-69082E8E1FA6}" type="pres">
      <dgm:prSet presAssocID="{DE8845F9-6FC3-4119-8AA0-4775026BE7AC}" presName="spaceA" presStyleCnt="0"/>
      <dgm:spPr/>
    </dgm:pt>
    <dgm:pt modelId="{DADEE67A-18CC-4A15-B3A4-11E1190E9A73}" type="pres">
      <dgm:prSet presAssocID="{C241D60D-12BA-4985-8028-E9C830E77B7C}" presName="space" presStyleCnt="0"/>
      <dgm:spPr/>
    </dgm:pt>
    <dgm:pt modelId="{A876ACA0-9E5D-4146-A9B3-16AA1B9D6C73}" type="pres">
      <dgm:prSet presAssocID="{01E15CDA-EEE5-4582-8F41-814F532143E4}" presName="compositeB" presStyleCnt="0"/>
      <dgm:spPr/>
    </dgm:pt>
    <dgm:pt modelId="{00831005-C9EA-466B-BEBD-76CC8ACCC851}" type="pres">
      <dgm:prSet presAssocID="{01E15CDA-EEE5-4582-8F41-814F532143E4}" presName="textB" presStyleLbl="revTx" presStyleIdx="9" presStyleCnt="10" custScaleX="124142" custLinFactNeighborX="9758" custLinFactNeighborY="-668">
        <dgm:presLayoutVars>
          <dgm:bulletEnabled val="1"/>
        </dgm:presLayoutVars>
      </dgm:prSet>
      <dgm:spPr/>
    </dgm:pt>
    <dgm:pt modelId="{41A2B2DC-3797-4057-BE50-EF2AC0CC728F}" type="pres">
      <dgm:prSet presAssocID="{01E15CDA-EEE5-4582-8F41-814F532143E4}" presName="circleB" presStyleLbl="node1" presStyleIdx="9" presStyleCnt="10"/>
      <dgm:spPr/>
    </dgm:pt>
    <dgm:pt modelId="{FEAC8D78-E80D-49F9-A2AD-794461F57CA7}" type="pres">
      <dgm:prSet presAssocID="{01E15CDA-EEE5-4582-8F41-814F532143E4}" presName="spaceB" presStyleCnt="0"/>
      <dgm:spPr/>
    </dgm:pt>
  </dgm:ptLst>
  <dgm:cxnLst>
    <dgm:cxn modelId="{67CC1500-EDB1-4E9D-B20F-3FB376061DE1}" srcId="{71E077C6-A395-472E-AE65-315DB6A1CC63}" destId="{ACF812A5-FBD7-4516-ACBA-B8A28B8BB0A9}" srcOrd="2" destOrd="0" parTransId="{A1CD5B37-96F3-4600-AAEC-FE3C3635CA78}" sibTransId="{453977B3-671A-4832-B7C9-0ED2C5735F1D}"/>
    <dgm:cxn modelId="{7244DF03-B89D-46E4-A0E3-2D89F69839C7}" srcId="{71E077C6-A395-472E-AE65-315DB6A1CC63}" destId="{E399F6D7-F690-4692-9583-B6DCC65516D2}" srcOrd="7" destOrd="0" parTransId="{3901DD94-05C2-4D54-8D56-B94C98A691B0}" sibTransId="{06BD0184-1563-4512-936F-7AE732DB2A53}"/>
    <dgm:cxn modelId="{4C5CC420-B08D-44CA-B99C-D0B7704198A9}" type="presOf" srcId="{71E077C6-A395-472E-AE65-315DB6A1CC63}" destId="{1CEDFCDB-50C0-4025-BD65-B474DA4CCE73}" srcOrd="0" destOrd="0" presId="urn:microsoft.com/office/officeart/2005/8/layout/hProcess11"/>
    <dgm:cxn modelId="{37793D46-BC5C-46CF-B070-7EBEA29C3D0F}" srcId="{71E077C6-A395-472E-AE65-315DB6A1CC63}" destId="{D253981F-AEA0-451C-99DA-578A135BF9DA}" srcOrd="3" destOrd="0" parTransId="{1631FF95-D62F-4B6A-9472-9C8F2E8F3D9F}" sibTransId="{B543B933-CCF6-4C53-99B9-BB3972C31657}"/>
    <dgm:cxn modelId="{64A8E566-34F7-41A3-8C02-AFE083295158}" srcId="{71E077C6-A395-472E-AE65-315DB6A1CC63}" destId="{19574C72-AFF6-4BA4-A1A9-F6617ED03428}" srcOrd="0" destOrd="0" parTransId="{4FACA24A-1A20-4553-BDFD-0BA8C4C4B0FC}" sibTransId="{5CB6EDFE-30A6-4457-B1D0-D418B576F149}"/>
    <dgm:cxn modelId="{BCA69D6C-F027-4209-9D76-5DBBB0D5402F}" srcId="{71E077C6-A395-472E-AE65-315DB6A1CC63}" destId="{5C43103C-5F68-4A85-84DD-8DD4223A7879}" srcOrd="6" destOrd="0" parTransId="{1B0EC113-3860-4E96-AE5B-1615B5F39B1E}" sibTransId="{B688EBF0-0F4F-4466-B522-AAEEE5510991}"/>
    <dgm:cxn modelId="{62E0D253-1FA7-46B6-852B-07C368585585}" srcId="{71E077C6-A395-472E-AE65-315DB6A1CC63}" destId="{7E84872A-F0B3-45F2-A1CB-84BE6A3A10C4}" srcOrd="4" destOrd="0" parTransId="{6C895DA5-B541-4C9E-8E97-B56F997BCD4E}" sibTransId="{3FE722B3-0048-410C-BAEE-C2C4166F50E2}"/>
    <dgm:cxn modelId="{41A83A54-0F0C-4465-AF4E-003F5CF1BEAC}" type="presOf" srcId="{7E84872A-F0B3-45F2-A1CB-84BE6A3A10C4}" destId="{0FE48707-4E77-4FB3-86B1-40568F5AAE9C}" srcOrd="0" destOrd="0" presId="urn:microsoft.com/office/officeart/2005/8/layout/hProcess11"/>
    <dgm:cxn modelId="{59C1F181-6764-464A-9B37-ACC96A8BC861}" type="presOf" srcId="{ACF812A5-FBD7-4516-ACBA-B8A28B8BB0A9}" destId="{2F626EBE-126A-442F-843E-23232A27C7FD}" srcOrd="0" destOrd="0" presId="urn:microsoft.com/office/officeart/2005/8/layout/hProcess11"/>
    <dgm:cxn modelId="{FBD6298E-15FF-487D-888F-4F2EA4A2F3D3}" type="presOf" srcId="{91A6C165-2F4A-4C25-B19A-D04BC1CBDC24}" destId="{1A39A3B1-F679-496E-8FBC-335A9AE9A8A4}" srcOrd="0" destOrd="0" presId="urn:microsoft.com/office/officeart/2005/8/layout/hProcess11"/>
    <dgm:cxn modelId="{CA37E18E-096A-47F2-B280-7D0133E03116}" type="presOf" srcId="{01E15CDA-EEE5-4582-8F41-814F532143E4}" destId="{00831005-C9EA-466B-BEBD-76CC8ACCC851}" srcOrd="0" destOrd="0" presId="urn:microsoft.com/office/officeart/2005/8/layout/hProcess11"/>
    <dgm:cxn modelId="{F885389E-4C6A-42A3-8C90-A64A910AD9AF}" type="presOf" srcId="{5C43103C-5F68-4A85-84DD-8DD4223A7879}" destId="{199F8EF7-F286-4CCD-8D40-E491D692CDF2}" srcOrd="0" destOrd="0" presId="urn:microsoft.com/office/officeart/2005/8/layout/hProcess11"/>
    <dgm:cxn modelId="{4CE761A6-74B5-42F7-9AF9-26039854B862}" type="presOf" srcId="{E399F6D7-F690-4692-9583-B6DCC65516D2}" destId="{86A0BDB7-3484-4A53-AFF4-F51214F24BCF}" srcOrd="0" destOrd="0" presId="urn:microsoft.com/office/officeart/2005/8/layout/hProcess11"/>
    <dgm:cxn modelId="{6773C7AB-E24B-40DC-893A-E193778152F6}" type="presOf" srcId="{D253981F-AEA0-451C-99DA-578A135BF9DA}" destId="{BBDF8FE8-7CA7-48A3-A628-F1156F4B3478}" srcOrd="0" destOrd="0" presId="urn:microsoft.com/office/officeart/2005/8/layout/hProcess11"/>
    <dgm:cxn modelId="{47547BAC-7D0D-41F4-B60E-1BB0B6FF443D}" srcId="{71E077C6-A395-472E-AE65-315DB6A1CC63}" destId="{91A6C165-2F4A-4C25-B19A-D04BC1CBDC24}" srcOrd="1" destOrd="0" parTransId="{DB631216-28E7-4DFE-AE8F-498E4943E03D}" sibTransId="{3DD3C538-03F4-4062-9EC8-DF72F9B9409C}"/>
    <dgm:cxn modelId="{A61ED1B1-192A-4A22-B2F3-64CAF6F1E1C5}" type="presOf" srcId="{DE8845F9-6FC3-4119-8AA0-4775026BE7AC}" destId="{35D5B062-FA2B-41B9-94DC-5D66362B4B8F}" srcOrd="0" destOrd="0" presId="urn:microsoft.com/office/officeart/2005/8/layout/hProcess11"/>
    <dgm:cxn modelId="{17E82CBD-69BB-4990-9EEB-E6783B5E8C5E}" type="presOf" srcId="{19574C72-AFF6-4BA4-A1A9-F6617ED03428}" destId="{ACAFBCD1-F099-420C-B3FB-BB4FCED9770A}" srcOrd="0" destOrd="0" presId="urn:microsoft.com/office/officeart/2005/8/layout/hProcess11"/>
    <dgm:cxn modelId="{59A4E5C3-6F0C-44A0-835E-586863A781DE}" srcId="{71E077C6-A395-472E-AE65-315DB6A1CC63}" destId="{EB004E99-83EE-42E8-8BA6-B4F27D19BCA9}" srcOrd="5" destOrd="0" parTransId="{59F68548-95AD-44FA-B587-C78C26955628}" sibTransId="{828AC7BD-5469-401E-8A8D-7BB470AED80E}"/>
    <dgm:cxn modelId="{33F05EDA-360A-4238-A289-DA71CE0233E0}" type="presOf" srcId="{EB004E99-83EE-42E8-8BA6-B4F27D19BCA9}" destId="{78F9FD0C-6A30-4E3F-BFB8-C94651896526}" srcOrd="0" destOrd="0" presId="urn:microsoft.com/office/officeart/2005/8/layout/hProcess11"/>
    <dgm:cxn modelId="{D6CEA4DF-3B12-4355-8690-5B46911ACE3A}" srcId="{71E077C6-A395-472E-AE65-315DB6A1CC63}" destId="{DE8845F9-6FC3-4119-8AA0-4775026BE7AC}" srcOrd="8" destOrd="0" parTransId="{ACCD91EC-F495-43B8-AEF6-69FF226EE3C4}" sibTransId="{C241D60D-12BA-4985-8028-E9C830E77B7C}"/>
    <dgm:cxn modelId="{863806EA-84F3-4F90-8127-2E2C68A4C3DC}" srcId="{71E077C6-A395-472E-AE65-315DB6A1CC63}" destId="{01E15CDA-EEE5-4582-8F41-814F532143E4}" srcOrd="9" destOrd="0" parTransId="{A1482226-21E8-4B0C-AFCC-6E2D04AAB976}" sibTransId="{FEC50C68-F0C8-4B59-8771-51CC36BBFC04}"/>
    <dgm:cxn modelId="{1F8C503A-C095-45F9-9357-95E153518D3C}" type="presParOf" srcId="{1CEDFCDB-50C0-4025-BD65-B474DA4CCE73}" destId="{F131239E-0105-4372-A805-A621DE8E0459}" srcOrd="0" destOrd="0" presId="urn:microsoft.com/office/officeart/2005/8/layout/hProcess11"/>
    <dgm:cxn modelId="{068F0D75-36DE-48BC-BBF5-EF16C567BF20}" type="presParOf" srcId="{1CEDFCDB-50C0-4025-BD65-B474DA4CCE73}" destId="{1A505A6F-D8E4-47FE-8D83-496BED05259C}" srcOrd="1" destOrd="0" presId="urn:microsoft.com/office/officeart/2005/8/layout/hProcess11"/>
    <dgm:cxn modelId="{30898A9F-0FBD-4CCB-8530-5C63FCB72E32}" type="presParOf" srcId="{1A505A6F-D8E4-47FE-8D83-496BED05259C}" destId="{2FDD8DF9-57EC-4599-B8E5-B012D6953E10}" srcOrd="0" destOrd="0" presId="urn:microsoft.com/office/officeart/2005/8/layout/hProcess11"/>
    <dgm:cxn modelId="{847B6FCB-283B-46BF-A9B2-7C9CF8DF662C}" type="presParOf" srcId="{2FDD8DF9-57EC-4599-B8E5-B012D6953E10}" destId="{ACAFBCD1-F099-420C-B3FB-BB4FCED9770A}" srcOrd="0" destOrd="0" presId="urn:microsoft.com/office/officeart/2005/8/layout/hProcess11"/>
    <dgm:cxn modelId="{25AF41D2-E0FD-4BE9-9171-FBE6080D6110}" type="presParOf" srcId="{2FDD8DF9-57EC-4599-B8E5-B012D6953E10}" destId="{7F366E39-AACB-4C49-ADA3-72CF293458C6}" srcOrd="1" destOrd="0" presId="urn:microsoft.com/office/officeart/2005/8/layout/hProcess11"/>
    <dgm:cxn modelId="{50912BC6-F36B-453B-B51D-C7BBCADA0184}" type="presParOf" srcId="{2FDD8DF9-57EC-4599-B8E5-B012D6953E10}" destId="{70D88F8D-BB3E-43A4-B50C-B185709458F9}" srcOrd="2" destOrd="0" presId="urn:microsoft.com/office/officeart/2005/8/layout/hProcess11"/>
    <dgm:cxn modelId="{2289380B-D4A5-4A68-AA70-2B16FC3A10EB}" type="presParOf" srcId="{1A505A6F-D8E4-47FE-8D83-496BED05259C}" destId="{E78FF6B8-3D26-4020-A5D3-12FAB6B5A7B6}" srcOrd="1" destOrd="0" presId="urn:microsoft.com/office/officeart/2005/8/layout/hProcess11"/>
    <dgm:cxn modelId="{3E4CBE1A-FF4F-4B4E-919C-0C7D90C5B6E0}" type="presParOf" srcId="{1A505A6F-D8E4-47FE-8D83-496BED05259C}" destId="{5680F846-80CF-43D8-BFC7-39DF6CE44FAC}" srcOrd="2" destOrd="0" presId="urn:microsoft.com/office/officeart/2005/8/layout/hProcess11"/>
    <dgm:cxn modelId="{8D824C8C-9463-4BC1-A763-1475C0EACA3E}" type="presParOf" srcId="{5680F846-80CF-43D8-BFC7-39DF6CE44FAC}" destId="{1A39A3B1-F679-496E-8FBC-335A9AE9A8A4}" srcOrd="0" destOrd="0" presId="urn:microsoft.com/office/officeart/2005/8/layout/hProcess11"/>
    <dgm:cxn modelId="{53663597-5167-4E19-937D-6F0F60B3A79F}" type="presParOf" srcId="{5680F846-80CF-43D8-BFC7-39DF6CE44FAC}" destId="{35DE3DB8-3173-4A5D-8BEB-FA0DB2E98535}" srcOrd="1" destOrd="0" presId="urn:microsoft.com/office/officeart/2005/8/layout/hProcess11"/>
    <dgm:cxn modelId="{16910E9F-24BF-43F2-8540-0D61D9EB03EA}" type="presParOf" srcId="{5680F846-80CF-43D8-BFC7-39DF6CE44FAC}" destId="{27A77ED2-8CB6-4759-B101-4E9BDDC5C996}" srcOrd="2" destOrd="0" presId="urn:microsoft.com/office/officeart/2005/8/layout/hProcess11"/>
    <dgm:cxn modelId="{4F1ED4E0-DEB3-4C29-A9E4-78334FA629BB}" type="presParOf" srcId="{1A505A6F-D8E4-47FE-8D83-496BED05259C}" destId="{ABCBACBB-4194-4DF3-A21C-E82B3AD01397}" srcOrd="3" destOrd="0" presId="urn:microsoft.com/office/officeart/2005/8/layout/hProcess11"/>
    <dgm:cxn modelId="{083CADFA-C45E-4C89-A4AB-230A3022D1E0}" type="presParOf" srcId="{1A505A6F-D8E4-47FE-8D83-496BED05259C}" destId="{5F49ABB2-C631-423B-A426-B1150C1B8959}" srcOrd="4" destOrd="0" presId="urn:microsoft.com/office/officeart/2005/8/layout/hProcess11"/>
    <dgm:cxn modelId="{4813A2EE-3368-4F60-94D5-3C0CDC36540A}" type="presParOf" srcId="{5F49ABB2-C631-423B-A426-B1150C1B8959}" destId="{2F626EBE-126A-442F-843E-23232A27C7FD}" srcOrd="0" destOrd="0" presId="urn:microsoft.com/office/officeart/2005/8/layout/hProcess11"/>
    <dgm:cxn modelId="{16CE1531-745A-4C13-BD8D-3A4CBCF232E4}" type="presParOf" srcId="{5F49ABB2-C631-423B-A426-B1150C1B8959}" destId="{810C26DF-3C52-4413-9C85-AA2B1BDC90B2}" srcOrd="1" destOrd="0" presId="urn:microsoft.com/office/officeart/2005/8/layout/hProcess11"/>
    <dgm:cxn modelId="{81621E89-BB42-4361-81DC-CB6CF04F55BE}" type="presParOf" srcId="{5F49ABB2-C631-423B-A426-B1150C1B8959}" destId="{AD62CF31-03E0-4699-B5EC-00F38B50C111}" srcOrd="2" destOrd="0" presId="urn:microsoft.com/office/officeart/2005/8/layout/hProcess11"/>
    <dgm:cxn modelId="{E8074941-5FBE-4667-8813-D624E60790BA}" type="presParOf" srcId="{1A505A6F-D8E4-47FE-8D83-496BED05259C}" destId="{A83DC9FE-CEC1-45D6-B21F-160672954B4B}" srcOrd="5" destOrd="0" presId="urn:microsoft.com/office/officeart/2005/8/layout/hProcess11"/>
    <dgm:cxn modelId="{2F637B76-33D1-464E-8490-70D171EFDC7E}" type="presParOf" srcId="{1A505A6F-D8E4-47FE-8D83-496BED05259C}" destId="{ED09257A-BC7C-4BA4-81E7-F47CFA7260A1}" srcOrd="6" destOrd="0" presId="urn:microsoft.com/office/officeart/2005/8/layout/hProcess11"/>
    <dgm:cxn modelId="{FFC58DEF-DA20-497C-B127-5D299BDACBBF}" type="presParOf" srcId="{ED09257A-BC7C-4BA4-81E7-F47CFA7260A1}" destId="{BBDF8FE8-7CA7-48A3-A628-F1156F4B3478}" srcOrd="0" destOrd="0" presId="urn:microsoft.com/office/officeart/2005/8/layout/hProcess11"/>
    <dgm:cxn modelId="{0D421EE4-62E0-487F-9B9F-16A889E6D063}" type="presParOf" srcId="{ED09257A-BC7C-4BA4-81E7-F47CFA7260A1}" destId="{940DD42A-5CB1-4967-AF81-769059466ABD}" srcOrd="1" destOrd="0" presId="urn:microsoft.com/office/officeart/2005/8/layout/hProcess11"/>
    <dgm:cxn modelId="{AD68EB2A-9195-41B0-B037-8E09EE1B29FE}" type="presParOf" srcId="{ED09257A-BC7C-4BA4-81E7-F47CFA7260A1}" destId="{9E978FBC-683B-46EC-8296-66DD5C50E1C0}" srcOrd="2" destOrd="0" presId="urn:microsoft.com/office/officeart/2005/8/layout/hProcess11"/>
    <dgm:cxn modelId="{1D7F03D0-678F-48C4-A6E5-3E050FF33AC9}" type="presParOf" srcId="{1A505A6F-D8E4-47FE-8D83-496BED05259C}" destId="{9665A572-AC65-4548-B320-CF430127B232}" srcOrd="7" destOrd="0" presId="urn:microsoft.com/office/officeart/2005/8/layout/hProcess11"/>
    <dgm:cxn modelId="{8A5922DF-E253-4F45-A55F-6952860F845D}" type="presParOf" srcId="{1A505A6F-D8E4-47FE-8D83-496BED05259C}" destId="{2541B3BC-C853-4640-B641-47048028A95C}" srcOrd="8" destOrd="0" presId="urn:microsoft.com/office/officeart/2005/8/layout/hProcess11"/>
    <dgm:cxn modelId="{1899A991-2AB7-4007-A88B-C34FB69FFD2A}" type="presParOf" srcId="{2541B3BC-C853-4640-B641-47048028A95C}" destId="{0FE48707-4E77-4FB3-86B1-40568F5AAE9C}" srcOrd="0" destOrd="0" presId="urn:microsoft.com/office/officeart/2005/8/layout/hProcess11"/>
    <dgm:cxn modelId="{7B9FDBB6-0EF5-4CD2-BB11-E79B254E1627}" type="presParOf" srcId="{2541B3BC-C853-4640-B641-47048028A95C}" destId="{D535AB6E-1EBB-4314-8729-06DC893B5C1D}" srcOrd="1" destOrd="0" presId="urn:microsoft.com/office/officeart/2005/8/layout/hProcess11"/>
    <dgm:cxn modelId="{838E5286-D070-4CD9-A589-CA5E54D79D5E}" type="presParOf" srcId="{2541B3BC-C853-4640-B641-47048028A95C}" destId="{AE6B130B-6D0D-40A0-914E-A96A41809309}" srcOrd="2" destOrd="0" presId="urn:microsoft.com/office/officeart/2005/8/layout/hProcess11"/>
    <dgm:cxn modelId="{59CCAEDE-0A83-4846-9E9B-D63C573FC16D}" type="presParOf" srcId="{1A505A6F-D8E4-47FE-8D83-496BED05259C}" destId="{A42FE9FE-1D95-4FD5-B775-D9A71E95596E}" srcOrd="9" destOrd="0" presId="urn:microsoft.com/office/officeart/2005/8/layout/hProcess11"/>
    <dgm:cxn modelId="{0FB7FE58-09F7-44B9-BA4A-8FF72AF6F564}" type="presParOf" srcId="{1A505A6F-D8E4-47FE-8D83-496BED05259C}" destId="{C31DE4DD-B97C-465B-9AF6-0433B87B3763}" srcOrd="10" destOrd="0" presId="urn:microsoft.com/office/officeart/2005/8/layout/hProcess11"/>
    <dgm:cxn modelId="{74A7939E-7279-4ACC-8711-029D3A3E26F9}" type="presParOf" srcId="{C31DE4DD-B97C-465B-9AF6-0433B87B3763}" destId="{78F9FD0C-6A30-4E3F-BFB8-C94651896526}" srcOrd="0" destOrd="0" presId="urn:microsoft.com/office/officeart/2005/8/layout/hProcess11"/>
    <dgm:cxn modelId="{BC7475FF-DCF3-4D7D-93C1-3A92F0B05F67}" type="presParOf" srcId="{C31DE4DD-B97C-465B-9AF6-0433B87B3763}" destId="{36106D54-CFF0-42DF-BD13-8C1910C8E2BA}" srcOrd="1" destOrd="0" presId="urn:microsoft.com/office/officeart/2005/8/layout/hProcess11"/>
    <dgm:cxn modelId="{17608E55-2E35-40B6-B608-8304E6AC521E}" type="presParOf" srcId="{C31DE4DD-B97C-465B-9AF6-0433B87B3763}" destId="{DC52A158-1B7B-4DE8-99BF-B6FA90AE9F27}" srcOrd="2" destOrd="0" presId="urn:microsoft.com/office/officeart/2005/8/layout/hProcess11"/>
    <dgm:cxn modelId="{AC15FD69-6AF9-4B6F-BFE3-5A5D39AE2056}" type="presParOf" srcId="{1A505A6F-D8E4-47FE-8D83-496BED05259C}" destId="{E2BFCC1C-73EC-4FC8-9F5E-BE0F6FA748C7}" srcOrd="11" destOrd="0" presId="urn:microsoft.com/office/officeart/2005/8/layout/hProcess11"/>
    <dgm:cxn modelId="{29EB767E-724E-41B8-9225-3ACC0F26028F}" type="presParOf" srcId="{1A505A6F-D8E4-47FE-8D83-496BED05259C}" destId="{D08C3A23-7618-4687-8109-8B6BF7A8D8D7}" srcOrd="12" destOrd="0" presId="urn:microsoft.com/office/officeart/2005/8/layout/hProcess11"/>
    <dgm:cxn modelId="{C97A4197-BC4A-4416-B59B-1B7B5F24E4E0}" type="presParOf" srcId="{D08C3A23-7618-4687-8109-8B6BF7A8D8D7}" destId="{199F8EF7-F286-4CCD-8D40-E491D692CDF2}" srcOrd="0" destOrd="0" presId="urn:microsoft.com/office/officeart/2005/8/layout/hProcess11"/>
    <dgm:cxn modelId="{26C9C975-58DD-440D-B73F-EA1962A8476B}" type="presParOf" srcId="{D08C3A23-7618-4687-8109-8B6BF7A8D8D7}" destId="{1493B1AA-616D-4ED3-BFC3-0ED2F3B40712}" srcOrd="1" destOrd="0" presId="urn:microsoft.com/office/officeart/2005/8/layout/hProcess11"/>
    <dgm:cxn modelId="{90592E2A-6319-4F58-8896-B7F4CCB08761}" type="presParOf" srcId="{D08C3A23-7618-4687-8109-8B6BF7A8D8D7}" destId="{92474EC2-8777-4AAA-9D6E-04B399028B4A}" srcOrd="2" destOrd="0" presId="urn:microsoft.com/office/officeart/2005/8/layout/hProcess11"/>
    <dgm:cxn modelId="{FA3A438D-472E-42F2-8B88-8AF99ABF0267}" type="presParOf" srcId="{1A505A6F-D8E4-47FE-8D83-496BED05259C}" destId="{D654502F-B056-4857-87DF-C9A4F65A7F50}" srcOrd="13" destOrd="0" presId="urn:microsoft.com/office/officeart/2005/8/layout/hProcess11"/>
    <dgm:cxn modelId="{EAFD8351-9E0C-4660-8B22-65D8C322C75D}" type="presParOf" srcId="{1A505A6F-D8E4-47FE-8D83-496BED05259C}" destId="{F1E691CA-A74F-41D9-9942-9BB56C865E29}" srcOrd="14" destOrd="0" presId="urn:microsoft.com/office/officeart/2005/8/layout/hProcess11"/>
    <dgm:cxn modelId="{BF0A2281-E998-4041-91E0-896E0E41DA12}" type="presParOf" srcId="{F1E691CA-A74F-41D9-9942-9BB56C865E29}" destId="{86A0BDB7-3484-4A53-AFF4-F51214F24BCF}" srcOrd="0" destOrd="0" presId="urn:microsoft.com/office/officeart/2005/8/layout/hProcess11"/>
    <dgm:cxn modelId="{416E13DF-2141-41ED-A08C-8868F1C7FC01}" type="presParOf" srcId="{F1E691CA-A74F-41D9-9942-9BB56C865E29}" destId="{7A9E3130-9377-4669-9E16-66BC47F950D9}" srcOrd="1" destOrd="0" presId="urn:microsoft.com/office/officeart/2005/8/layout/hProcess11"/>
    <dgm:cxn modelId="{279F446B-A709-471A-8A7E-65AF749EDE41}" type="presParOf" srcId="{F1E691CA-A74F-41D9-9942-9BB56C865E29}" destId="{176C0700-C068-4D9B-8205-EC59A301134B}" srcOrd="2" destOrd="0" presId="urn:microsoft.com/office/officeart/2005/8/layout/hProcess11"/>
    <dgm:cxn modelId="{1DDAF895-BA4D-464A-A3D6-8B940F4B203B}" type="presParOf" srcId="{1A505A6F-D8E4-47FE-8D83-496BED05259C}" destId="{BCACDB8A-D1A6-4723-952D-ECAE47FAB771}" srcOrd="15" destOrd="0" presId="urn:microsoft.com/office/officeart/2005/8/layout/hProcess11"/>
    <dgm:cxn modelId="{2904F4D4-77EB-4DB2-A103-47BD0E1B1CAC}" type="presParOf" srcId="{1A505A6F-D8E4-47FE-8D83-496BED05259C}" destId="{838F55A2-1AF6-4C0A-B769-DF3CB687E7D7}" srcOrd="16" destOrd="0" presId="urn:microsoft.com/office/officeart/2005/8/layout/hProcess11"/>
    <dgm:cxn modelId="{C80FD256-5A22-4470-A972-D973984D4C02}" type="presParOf" srcId="{838F55A2-1AF6-4C0A-B769-DF3CB687E7D7}" destId="{35D5B062-FA2B-41B9-94DC-5D66362B4B8F}" srcOrd="0" destOrd="0" presId="urn:microsoft.com/office/officeart/2005/8/layout/hProcess11"/>
    <dgm:cxn modelId="{51C54A65-2BB0-4E2C-86F0-A87012A9F560}" type="presParOf" srcId="{838F55A2-1AF6-4C0A-B769-DF3CB687E7D7}" destId="{F551E770-56D5-4005-9FC8-141D934EE820}" srcOrd="1" destOrd="0" presId="urn:microsoft.com/office/officeart/2005/8/layout/hProcess11"/>
    <dgm:cxn modelId="{E143CBE6-0911-403B-848A-6C74A055F4DD}" type="presParOf" srcId="{838F55A2-1AF6-4C0A-B769-DF3CB687E7D7}" destId="{6E7F02AB-2B37-403C-B9B9-69082E8E1FA6}" srcOrd="2" destOrd="0" presId="urn:microsoft.com/office/officeart/2005/8/layout/hProcess11"/>
    <dgm:cxn modelId="{97726723-11F6-4F44-8131-E076164E9FD1}" type="presParOf" srcId="{1A505A6F-D8E4-47FE-8D83-496BED05259C}" destId="{DADEE67A-18CC-4A15-B3A4-11E1190E9A73}" srcOrd="17" destOrd="0" presId="urn:microsoft.com/office/officeart/2005/8/layout/hProcess11"/>
    <dgm:cxn modelId="{C87A55A1-5CBE-41B7-B3E8-5CE1424C8984}" type="presParOf" srcId="{1A505A6F-D8E4-47FE-8D83-496BED05259C}" destId="{A876ACA0-9E5D-4146-A9B3-16AA1B9D6C73}" srcOrd="18" destOrd="0" presId="urn:microsoft.com/office/officeart/2005/8/layout/hProcess11"/>
    <dgm:cxn modelId="{D7CF98B8-73CF-448C-BD84-C434E6754049}" type="presParOf" srcId="{A876ACA0-9E5D-4146-A9B3-16AA1B9D6C73}" destId="{00831005-C9EA-466B-BEBD-76CC8ACCC851}" srcOrd="0" destOrd="0" presId="urn:microsoft.com/office/officeart/2005/8/layout/hProcess11"/>
    <dgm:cxn modelId="{D0206C75-72C0-40A7-AFBB-3AC03D565492}" type="presParOf" srcId="{A876ACA0-9E5D-4146-A9B3-16AA1B9D6C73}" destId="{41A2B2DC-3797-4057-BE50-EF2AC0CC728F}" srcOrd="1" destOrd="0" presId="urn:microsoft.com/office/officeart/2005/8/layout/hProcess11"/>
    <dgm:cxn modelId="{F968107A-07CB-455E-9099-32BB287B255A}" type="presParOf" srcId="{A876ACA0-9E5D-4146-A9B3-16AA1B9D6C73}" destId="{FEAC8D78-E80D-49F9-A2AD-794461F57CA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E077C6-A395-472E-AE65-315DB6A1CC63}"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fr-FR"/>
        </a:p>
      </dgm:t>
    </dgm:pt>
    <dgm:pt modelId="{19574C72-AFF6-4BA4-A1A9-F6617ED03428}">
      <dgm:prSet phldrT="[Texte]" custT="1"/>
      <dgm:spPr/>
      <dgm:t>
        <a:bodyPr/>
        <a:lstStyle/>
        <a:p>
          <a:r>
            <a:rPr lang="fr-FR" sz="1400" dirty="0">
              <a:latin typeface="Calibri" panose="020F0502020204030204" pitchFamily="34" charset="0"/>
              <a:cs typeface="Calibri" panose="020F0502020204030204" pitchFamily="34" charset="0"/>
            </a:rPr>
            <a:t>Offre d’achat les </a:t>
          </a:r>
          <a:r>
            <a:rPr lang="fr-FR" sz="1400" dirty="0" err="1">
              <a:latin typeface="Calibri" panose="020F0502020204030204" pitchFamily="34" charset="0"/>
              <a:cs typeface="Calibri" panose="020F0502020204030204" pitchFamily="34" charset="0"/>
            </a:rPr>
            <a:t>Rochards</a:t>
          </a:r>
          <a:r>
            <a:rPr lang="fr-FR" sz="1400" dirty="0">
              <a:latin typeface="Calibri" panose="020F0502020204030204" pitchFamily="34" charset="0"/>
              <a:cs typeface="Calibri" panose="020F0502020204030204" pitchFamily="34" charset="0"/>
            </a:rPr>
            <a:t> acceptée</a:t>
          </a:r>
        </a:p>
      </dgm:t>
    </dgm:pt>
    <dgm:pt modelId="{4FACA24A-1A20-4553-BDFD-0BA8C4C4B0FC}" type="parTrans" cxnId="{64A8E566-34F7-41A3-8C02-AFE083295158}">
      <dgm:prSet/>
      <dgm:spPr/>
      <dgm:t>
        <a:bodyPr/>
        <a:lstStyle/>
        <a:p>
          <a:endParaRPr lang="fr-FR" sz="1400"/>
        </a:p>
      </dgm:t>
    </dgm:pt>
    <dgm:pt modelId="{5CB6EDFE-30A6-4457-B1D0-D418B576F149}" type="sibTrans" cxnId="{64A8E566-34F7-41A3-8C02-AFE083295158}">
      <dgm:prSet/>
      <dgm:spPr/>
      <dgm:t>
        <a:bodyPr/>
        <a:lstStyle/>
        <a:p>
          <a:endParaRPr lang="fr-FR" sz="1400"/>
        </a:p>
      </dgm:t>
    </dgm:pt>
    <dgm:pt modelId="{91A6C165-2F4A-4C25-B19A-D04BC1CBDC24}">
      <dgm:prSet phldrT="[Texte]" custT="1"/>
      <dgm:spPr/>
      <dgm:t>
        <a:bodyPr/>
        <a:lstStyle/>
        <a:p>
          <a:r>
            <a:rPr lang="fr-FR" sz="1400" dirty="0">
              <a:latin typeface="Calibri" panose="020F0502020204030204" pitchFamily="34" charset="0"/>
              <a:cs typeface="Calibri" panose="020F0502020204030204" pitchFamily="34" charset="0"/>
            </a:rPr>
            <a:t>Vente de notre maison de Niort : offre d’achat acceptée</a:t>
          </a:r>
        </a:p>
      </dgm:t>
    </dgm:pt>
    <dgm:pt modelId="{DB631216-28E7-4DFE-AE8F-498E4943E03D}" type="parTrans" cxnId="{47547BAC-7D0D-41F4-B60E-1BB0B6FF443D}">
      <dgm:prSet/>
      <dgm:spPr/>
      <dgm:t>
        <a:bodyPr/>
        <a:lstStyle/>
        <a:p>
          <a:endParaRPr lang="fr-FR" sz="1400"/>
        </a:p>
      </dgm:t>
    </dgm:pt>
    <dgm:pt modelId="{3DD3C538-03F4-4062-9EC8-DF72F9B9409C}" type="sibTrans" cxnId="{47547BAC-7D0D-41F4-B60E-1BB0B6FF443D}">
      <dgm:prSet/>
      <dgm:spPr/>
      <dgm:t>
        <a:bodyPr/>
        <a:lstStyle/>
        <a:p>
          <a:endParaRPr lang="fr-FR" sz="1400"/>
        </a:p>
      </dgm:t>
    </dgm:pt>
    <dgm:pt modelId="{ACF812A5-FBD7-4516-ACBA-B8A28B8BB0A9}">
      <dgm:prSet phldrT="[Texte]" custT="1"/>
      <dgm:spPr/>
      <dgm:t>
        <a:bodyPr/>
        <a:lstStyle/>
        <a:p>
          <a:r>
            <a:rPr lang="fr-FR" sz="1400" dirty="0">
              <a:latin typeface="Calibri" panose="020F0502020204030204" pitchFamily="34" charset="0"/>
              <a:cs typeface="Calibri" panose="020F0502020204030204" pitchFamily="34" charset="0"/>
            </a:rPr>
            <a:t>Signatures des compromis achat et vente</a:t>
          </a:r>
        </a:p>
      </dgm:t>
    </dgm:pt>
    <dgm:pt modelId="{A1CD5B37-96F3-4600-AAEC-FE3C3635CA78}" type="parTrans" cxnId="{67CC1500-EDB1-4E9D-B20F-3FB376061DE1}">
      <dgm:prSet/>
      <dgm:spPr/>
      <dgm:t>
        <a:bodyPr/>
        <a:lstStyle/>
        <a:p>
          <a:endParaRPr lang="fr-FR" sz="1400"/>
        </a:p>
      </dgm:t>
    </dgm:pt>
    <dgm:pt modelId="{453977B3-671A-4832-B7C9-0ED2C5735F1D}" type="sibTrans" cxnId="{67CC1500-EDB1-4E9D-B20F-3FB376061DE1}">
      <dgm:prSet/>
      <dgm:spPr/>
      <dgm:t>
        <a:bodyPr/>
        <a:lstStyle/>
        <a:p>
          <a:endParaRPr lang="fr-FR" sz="1400"/>
        </a:p>
      </dgm:t>
    </dgm:pt>
    <dgm:pt modelId="{D253981F-AEA0-451C-99DA-578A135BF9DA}">
      <dgm:prSet phldrT="[Texte]" custT="1"/>
      <dgm:spPr/>
      <dgm:t>
        <a:bodyPr/>
        <a:lstStyle/>
        <a:p>
          <a:pPr>
            <a:buFont typeface="Arial" panose="020B0604020202020204" pitchFamily="34" charset="0"/>
            <a:buChar char="•"/>
          </a:pPr>
          <a:r>
            <a:rPr lang="fr-FR" sz="1400" dirty="0">
              <a:latin typeface="Calibri" panose="020F0502020204030204" pitchFamily="34" charset="0"/>
              <a:cs typeface="Calibri" panose="020F0502020204030204" pitchFamily="34" charset="0"/>
            </a:rPr>
            <a:t>1 nouveau foyer intègre le projet</a:t>
          </a:r>
        </a:p>
      </dgm:t>
    </dgm:pt>
    <dgm:pt modelId="{1631FF95-D62F-4B6A-9472-9C8F2E8F3D9F}" type="parTrans" cxnId="{37793D46-BC5C-46CF-B070-7EBEA29C3D0F}">
      <dgm:prSet/>
      <dgm:spPr/>
      <dgm:t>
        <a:bodyPr/>
        <a:lstStyle/>
        <a:p>
          <a:endParaRPr lang="fr-FR" sz="1400"/>
        </a:p>
      </dgm:t>
    </dgm:pt>
    <dgm:pt modelId="{B543B933-CCF6-4C53-99B9-BB3972C31657}" type="sibTrans" cxnId="{37793D46-BC5C-46CF-B070-7EBEA29C3D0F}">
      <dgm:prSet/>
      <dgm:spPr/>
      <dgm:t>
        <a:bodyPr/>
        <a:lstStyle/>
        <a:p>
          <a:endParaRPr lang="fr-FR" sz="1400"/>
        </a:p>
      </dgm:t>
    </dgm:pt>
    <dgm:pt modelId="{7E84872A-F0B3-45F2-A1CB-84BE6A3A10C4}">
      <dgm:prSet phldrT="[Texte]" custT="1"/>
      <dgm:spPr/>
      <dgm:t>
        <a:bodyPr/>
        <a:lstStyle/>
        <a:p>
          <a:pPr>
            <a:buFont typeface="Arial" panose="020B0604020202020204" pitchFamily="34" charset="0"/>
            <a:buChar char="•"/>
          </a:pPr>
          <a:r>
            <a:rPr lang="fr-FR" sz="1400" kern="1200" dirty="0">
              <a:latin typeface="Calibri" panose="020F0502020204030204" pitchFamily="34" charset="0"/>
              <a:cs typeface="Calibri" panose="020F0502020204030204" pitchFamily="34" charset="0"/>
            </a:rPr>
            <a:t>Création de la SCI</a:t>
          </a:r>
        </a:p>
      </dgm:t>
    </dgm:pt>
    <dgm:pt modelId="{6C895DA5-B541-4C9E-8E97-B56F997BCD4E}" type="parTrans" cxnId="{62E0D253-1FA7-46B6-852B-07C368585585}">
      <dgm:prSet/>
      <dgm:spPr/>
      <dgm:t>
        <a:bodyPr/>
        <a:lstStyle/>
        <a:p>
          <a:endParaRPr lang="fr-FR" sz="1400"/>
        </a:p>
      </dgm:t>
    </dgm:pt>
    <dgm:pt modelId="{3FE722B3-0048-410C-BAEE-C2C4166F50E2}" type="sibTrans" cxnId="{62E0D253-1FA7-46B6-852B-07C368585585}">
      <dgm:prSet/>
      <dgm:spPr/>
      <dgm:t>
        <a:bodyPr/>
        <a:lstStyle/>
        <a:p>
          <a:endParaRPr lang="fr-FR" sz="1400"/>
        </a:p>
      </dgm:t>
    </dgm:pt>
    <dgm:pt modelId="{EB004E99-83EE-42E8-8BA6-B4F27D19BCA9}">
      <dgm:prSet phldrT="[Texte]" custT="1"/>
      <dgm:spPr/>
      <dgm:t>
        <a:bodyPr/>
        <a:lstStyle/>
        <a:p>
          <a:pPr>
            <a:buFont typeface="Arial" panose="020B0604020202020204" pitchFamily="34" charset="0"/>
            <a:buChar char="•"/>
          </a:pPr>
          <a:r>
            <a:rPr lang="fr-FR" sz="1400" dirty="0">
              <a:latin typeface="Calibri" panose="020F0502020204030204" pitchFamily="34" charset="0"/>
              <a:cs typeface="Calibri" panose="020F0502020204030204" pitchFamily="34" charset="0"/>
            </a:rPr>
            <a:t>Arrivée de notre famille sur le lieu</a:t>
          </a:r>
        </a:p>
      </dgm:t>
    </dgm:pt>
    <dgm:pt modelId="{59F68548-95AD-44FA-B587-C78C26955628}" type="parTrans" cxnId="{59A4E5C3-6F0C-44A0-835E-586863A781DE}">
      <dgm:prSet/>
      <dgm:spPr/>
      <dgm:t>
        <a:bodyPr/>
        <a:lstStyle/>
        <a:p>
          <a:endParaRPr lang="fr-FR" sz="1400"/>
        </a:p>
      </dgm:t>
    </dgm:pt>
    <dgm:pt modelId="{828AC7BD-5469-401E-8A8D-7BB470AED80E}" type="sibTrans" cxnId="{59A4E5C3-6F0C-44A0-835E-586863A781DE}">
      <dgm:prSet/>
      <dgm:spPr/>
      <dgm:t>
        <a:bodyPr/>
        <a:lstStyle/>
        <a:p>
          <a:endParaRPr lang="fr-FR" sz="1400"/>
        </a:p>
      </dgm:t>
    </dgm:pt>
    <dgm:pt modelId="{5C43103C-5F68-4A85-84DD-8DD4223A7879}">
      <dgm:prSet phldrT="[Texte]" custT="1"/>
      <dgm:spPr/>
      <dgm:t>
        <a:bodyPr/>
        <a:lstStyle/>
        <a:p>
          <a:r>
            <a:rPr lang="fr-FR" sz="1400" dirty="0">
              <a:latin typeface="Calibri" panose="020F0502020204030204" pitchFamily="34" charset="0"/>
              <a:cs typeface="Calibri" panose="020F0502020204030204" pitchFamily="34" charset="0"/>
            </a:rPr>
            <a:t>Le 2</a:t>
          </a:r>
          <a:r>
            <a:rPr lang="fr-FR" sz="1400" baseline="30000" dirty="0">
              <a:latin typeface="Calibri" panose="020F0502020204030204" pitchFamily="34" charset="0"/>
              <a:cs typeface="Calibri" panose="020F0502020204030204" pitchFamily="34" charset="0"/>
            </a:rPr>
            <a:t>ème</a:t>
          </a:r>
          <a:r>
            <a:rPr lang="fr-FR" sz="1400" dirty="0">
              <a:latin typeface="Calibri" panose="020F0502020204030204" pitchFamily="34" charset="0"/>
              <a:cs typeface="Calibri" panose="020F0502020204030204" pitchFamily="34" charset="0"/>
            </a:rPr>
            <a:t> foyer intègre le lieu (location)</a:t>
          </a:r>
        </a:p>
      </dgm:t>
    </dgm:pt>
    <dgm:pt modelId="{1B0EC113-3860-4E96-AE5B-1615B5F39B1E}" type="parTrans" cxnId="{BCA69D6C-F027-4209-9D76-5DBBB0D5402F}">
      <dgm:prSet/>
      <dgm:spPr/>
      <dgm:t>
        <a:bodyPr/>
        <a:lstStyle/>
        <a:p>
          <a:endParaRPr lang="fr-FR" sz="1400"/>
        </a:p>
      </dgm:t>
    </dgm:pt>
    <dgm:pt modelId="{B688EBF0-0F4F-4466-B522-AAEEE5510991}" type="sibTrans" cxnId="{BCA69D6C-F027-4209-9D76-5DBBB0D5402F}">
      <dgm:prSet/>
      <dgm:spPr/>
      <dgm:t>
        <a:bodyPr/>
        <a:lstStyle/>
        <a:p>
          <a:endParaRPr lang="fr-FR" sz="1400"/>
        </a:p>
      </dgm:t>
    </dgm:pt>
    <dgm:pt modelId="{E399F6D7-F690-4692-9583-B6DCC65516D2}">
      <dgm:prSet phldrT="[Texte]" custT="1"/>
      <dgm:spPr/>
      <dgm:t>
        <a:bodyPr/>
        <a:lstStyle/>
        <a:p>
          <a:pPr>
            <a:buFont typeface="Arial" panose="020B0604020202020204" pitchFamily="34" charset="0"/>
            <a:buNone/>
          </a:pPr>
          <a:r>
            <a:rPr lang="fr-FR" sz="1400" dirty="0">
              <a:latin typeface="Calibri" panose="020F0502020204030204" pitchFamily="34" charset="0"/>
              <a:cs typeface="Calibri" panose="020F0502020204030204" pitchFamily="34" charset="0"/>
            </a:rPr>
            <a:t>Lancement des 1</a:t>
          </a:r>
          <a:r>
            <a:rPr lang="fr-FR" sz="1400" baseline="30000" dirty="0">
              <a:latin typeface="Calibri" panose="020F0502020204030204" pitchFamily="34" charset="0"/>
              <a:cs typeface="Calibri" panose="020F0502020204030204" pitchFamily="34" charset="0"/>
            </a:rPr>
            <a:t>er</a:t>
          </a:r>
          <a:r>
            <a:rPr lang="fr-FR" sz="1400" dirty="0">
              <a:latin typeface="Calibri" panose="020F0502020204030204" pitchFamily="34" charset="0"/>
              <a:cs typeface="Calibri" panose="020F0502020204030204" pitchFamily="34" charset="0"/>
            </a:rPr>
            <a:t> travaux de rénovation sur le lieu</a:t>
          </a:r>
        </a:p>
      </dgm:t>
    </dgm:pt>
    <dgm:pt modelId="{3901DD94-05C2-4D54-8D56-B94C98A691B0}" type="parTrans" cxnId="{7244DF03-B89D-46E4-A0E3-2D89F69839C7}">
      <dgm:prSet/>
      <dgm:spPr/>
      <dgm:t>
        <a:bodyPr/>
        <a:lstStyle/>
        <a:p>
          <a:endParaRPr lang="fr-FR" sz="1400"/>
        </a:p>
      </dgm:t>
    </dgm:pt>
    <dgm:pt modelId="{06BD0184-1563-4512-936F-7AE732DB2A53}" type="sibTrans" cxnId="{7244DF03-B89D-46E4-A0E3-2D89F69839C7}">
      <dgm:prSet/>
      <dgm:spPr/>
      <dgm:t>
        <a:bodyPr/>
        <a:lstStyle/>
        <a:p>
          <a:endParaRPr lang="fr-FR" sz="1400"/>
        </a:p>
      </dgm:t>
    </dgm:pt>
    <dgm:pt modelId="{01E15CDA-EEE5-4582-8F41-814F532143E4}">
      <dgm:prSet phldrT="[Texte]" custT="1"/>
      <dgm:spPr/>
      <dgm:t>
        <a:bodyPr/>
        <a:lstStyle/>
        <a:p>
          <a:pPr>
            <a:buFont typeface="Arial" panose="020B0604020202020204" pitchFamily="34" charset="0"/>
            <a:buNone/>
          </a:pPr>
          <a:r>
            <a:rPr lang="fr-FR" sz="1400" dirty="0">
              <a:latin typeface="Calibri" panose="020F0502020204030204" pitchFamily="34" charset="0"/>
              <a:cs typeface="Calibri" panose="020F0502020204030204" pitchFamily="34" charset="0"/>
            </a:rPr>
            <a:t>Rencontre avec les futurs partenaires</a:t>
          </a:r>
        </a:p>
      </dgm:t>
    </dgm:pt>
    <dgm:pt modelId="{A1482226-21E8-4B0C-AFCC-6E2D04AAB976}" type="parTrans" cxnId="{863806EA-84F3-4F90-8127-2E2C68A4C3DC}">
      <dgm:prSet/>
      <dgm:spPr/>
      <dgm:t>
        <a:bodyPr/>
        <a:lstStyle/>
        <a:p>
          <a:endParaRPr lang="fr-FR"/>
        </a:p>
      </dgm:t>
    </dgm:pt>
    <dgm:pt modelId="{FEC50C68-F0C8-4B59-8771-51CC36BBFC04}" type="sibTrans" cxnId="{863806EA-84F3-4F90-8127-2E2C68A4C3DC}">
      <dgm:prSet/>
      <dgm:spPr/>
      <dgm:t>
        <a:bodyPr/>
        <a:lstStyle/>
        <a:p>
          <a:endParaRPr lang="fr-FR"/>
        </a:p>
      </dgm:t>
    </dgm:pt>
    <dgm:pt modelId="{DE8845F9-6FC3-4119-8AA0-4775026BE7AC}">
      <dgm:prSet phldrT="[Texte]" custT="1"/>
      <dgm:spPr/>
      <dgm:t>
        <a:bodyPr/>
        <a:lstStyle/>
        <a:p>
          <a:pPr>
            <a:buFont typeface="Arial" panose="020B0604020202020204" pitchFamily="34" charset="0"/>
            <a:buChar char="•"/>
          </a:pPr>
          <a:endParaRPr lang="fr-FR" sz="1400" dirty="0">
            <a:latin typeface="Calibri" panose="020F0502020204030204" pitchFamily="34" charset="0"/>
            <a:cs typeface="Calibri" panose="020F0502020204030204" pitchFamily="34" charset="0"/>
          </a:endParaRPr>
        </a:p>
      </dgm:t>
    </dgm:pt>
    <dgm:pt modelId="{ACCD91EC-F495-43B8-AEF6-69FF226EE3C4}" type="parTrans" cxnId="{D6CEA4DF-3B12-4355-8690-5B46911ACE3A}">
      <dgm:prSet/>
      <dgm:spPr/>
      <dgm:t>
        <a:bodyPr/>
        <a:lstStyle/>
        <a:p>
          <a:endParaRPr lang="fr-FR"/>
        </a:p>
      </dgm:t>
    </dgm:pt>
    <dgm:pt modelId="{C241D60D-12BA-4985-8028-E9C830E77B7C}" type="sibTrans" cxnId="{D6CEA4DF-3B12-4355-8690-5B46911ACE3A}">
      <dgm:prSet/>
      <dgm:spPr/>
      <dgm:t>
        <a:bodyPr/>
        <a:lstStyle/>
        <a:p>
          <a:endParaRPr lang="fr-FR"/>
        </a:p>
      </dgm:t>
    </dgm:pt>
    <dgm:pt modelId="{1CEDFCDB-50C0-4025-BD65-B474DA4CCE73}" type="pres">
      <dgm:prSet presAssocID="{71E077C6-A395-472E-AE65-315DB6A1CC63}" presName="Name0" presStyleCnt="0">
        <dgm:presLayoutVars>
          <dgm:dir/>
          <dgm:resizeHandles val="exact"/>
        </dgm:presLayoutVars>
      </dgm:prSet>
      <dgm:spPr/>
    </dgm:pt>
    <dgm:pt modelId="{F131239E-0105-4372-A805-A621DE8E0459}" type="pres">
      <dgm:prSet presAssocID="{71E077C6-A395-472E-AE65-315DB6A1CC63}" presName="arrow" presStyleLbl="bgShp" presStyleIdx="0" presStyleCnt="1"/>
      <dgm:spPr/>
    </dgm:pt>
    <dgm:pt modelId="{1A505A6F-D8E4-47FE-8D83-496BED05259C}" type="pres">
      <dgm:prSet presAssocID="{71E077C6-A395-472E-AE65-315DB6A1CC63}" presName="points" presStyleCnt="0"/>
      <dgm:spPr/>
    </dgm:pt>
    <dgm:pt modelId="{2FDD8DF9-57EC-4599-B8E5-B012D6953E10}" type="pres">
      <dgm:prSet presAssocID="{19574C72-AFF6-4BA4-A1A9-F6617ED03428}" presName="compositeA" presStyleCnt="0"/>
      <dgm:spPr/>
    </dgm:pt>
    <dgm:pt modelId="{ACAFBCD1-F099-420C-B3FB-BB4FCED9770A}" type="pres">
      <dgm:prSet presAssocID="{19574C72-AFF6-4BA4-A1A9-F6617ED03428}" presName="textA" presStyleLbl="revTx" presStyleIdx="0" presStyleCnt="10" custScaleX="119335">
        <dgm:presLayoutVars>
          <dgm:bulletEnabled val="1"/>
        </dgm:presLayoutVars>
      </dgm:prSet>
      <dgm:spPr/>
    </dgm:pt>
    <dgm:pt modelId="{7F366E39-AACB-4C49-ADA3-72CF293458C6}" type="pres">
      <dgm:prSet presAssocID="{19574C72-AFF6-4BA4-A1A9-F6617ED03428}" presName="circleA" presStyleLbl="node1" presStyleIdx="0" presStyleCnt="10"/>
      <dgm:spPr/>
    </dgm:pt>
    <dgm:pt modelId="{70D88F8D-BB3E-43A4-B50C-B185709458F9}" type="pres">
      <dgm:prSet presAssocID="{19574C72-AFF6-4BA4-A1A9-F6617ED03428}" presName="spaceA" presStyleCnt="0"/>
      <dgm:spPr/>
    </dgm:pt>
    <dgm:pt modelId="{E78FF6B8-3D26-4020-A5D3-12FAB6B5A7B6}" type="pres">
      <dgm:prSet presAssocID="{5CB6EDFE-30A6-4457-B1D0-D418B576F149}" presName="space" presStyleCnt="0"/>
      <dgm:spPr/>
    </dgm:pt>
    <dgm:pt modelId="{5680F846-80CF-43D8-BFC7-39DF6CE44FAC}" type="pres">
      <dgm:prSet presAssocID="{91A6C165-2F4A-4C25-B19A-D04BC1CBDC24}" presName="compositeB" presStyleCnt="0"/>
      <dgm:spPr/>
    </dgm:pt>
    <dgm:pt modelId="{1A39A3B1-F679-496E-8FBC-335A9AE9A8A4}" type="pres">
      <dgm:prSet presAssocID="{91A6C165-2F4A-4C25-B19A-D04BC1CBDC24}" presName="textB" presStyleLbl="revTx" presStyleIdx="1" presStyleCnt="10" custScaleX="110292">
        <dgm:presLayoutVars>
          <dgm:bulletEnabled val="1"/>
        </dgm:presLayoutVars>
      </dgm:prSet>
      <dgm:spPr/>
    </dgm:pt>
    <dgm:pt modelId="{35DE3DB8-3173-4A5D-8BEB-FA0DB2E98535}" type="pres">
      <dgm:prSet presAssocID="{91A6C165-2F4A-4C25-B19A-D04BC1CBDC24}" presName="circleB" presStyleLbl="node1" presStyleIdx="1" presStyleCnt="10"/>
      <dgm:spPr/>
    </dgm:pt>
    <dgm:pt modelId="{27A77ED2-8CB6-4759-B101-4E9BDDC5C996}" type="pres">
      <dgm:prSet presAssocID="{91A6C165-2F4A-4C25-B19A-D04BC1CBDC24}" presName="spaceB" presStyleCnt="0"/>
      <dgm:spPr/>
    </dgm:pt>
    <dgm:pt modelId="{ABCBACBB-4194-4DF3-A21C-E82B3AD01397}" type="pres">
      <dgm:prSet presAssocID="{3DD3C538-03F4-4062-9EC8-DF72F9B9409C}" presName="space" presStyleCnt="0"/>
      <dgm:spPr/>
    </dgm:pt>
    <dgm:pt modelId="{5F49ABB2-C631-423B-A426-B1150C1B8959}" type="pres">
      <dgm:prSet presAssocID="{ACF812A5-FBD7-4516-ACBA-B8A28B8BB0A9}" presName="compositeA" presStyleCnt="0"/>
      <dgm:spPr/>
    </dgm:pt>
    <dgm:pt modelId="{2F626EBE-126A-442F-843E-23232A27C7FD}" type="pres">
      <dgm:prSet presAssocID="{ACF812A5-FBD7-4516-ACBA-B8A28B8BB0A9}" presName="textA" presStyleLbl="revTx" presStyleIdx="2" presStyleCnt="10" custScaleX="117613">
        <dgm:presLayoutVars>
          <dgm:bulletEnabled val="1"/>
        </dgm:presLayoutVars>
      </dgm:prSet>
      <dgm:spPr/>
    </dgm:pt>
    <dgm:pt modelId="{810C26DF-3C52-4413-9C85-AA2B1BDC90B2}" type="pres">
      <dgm:prSet presAssocID="{ACF812A5-FBD7-4516-ACBA-B8A28B8BB0A9}" presName="circleA" presStyleLbl="node1" presStyleIdx="2" presStyleCnt="10"/>
      <dgm:spPr/>
    </dgm:pt>
    <dgm:pt modelId="{AD62CF31-03E0-4699-B5EC-00F38B50C111}" type="pres">
      <dgm:prSet presAssocID="{ACF812A5-FBD7-4516-ACBA-B8A28B8BB0A9}" presName="spaceA" presStyleCnt="0"/>
      <dgm:spPr/>
    </dgm:pt>
    <dgm:pt modelId="{A83DC9FE-CEC1-45D6-B21F-160672954B4B}" type="pres">
      <dgm:prSet presAssocID="{453977B3-671A-4832-B7C9-0ED2C5735F1D}" presName="space" presStyleCnt="0"/>
      <dgm:spPr/>
    </dgm:pt>
    <dgm:pt modelId="{ED09257A-BC7C-4BA4-81E7-F47CFA7260A1}" type="pres">
      <dgm:prSet presAssocID="{D253981F-AEA0-451C-99DA-578A135BF9DA}" presName="compositeB" presStyleCnt="0"/>
      <dgm:spPr/>
    </dgm:pt>
    <dgm:pt modelId="{BBDF8FE8-7CA7-48A3-A628-F1156F4B3478}" type="pres">
      <dgm:prSet presAssocID="{D253981F-AEA0-451C-99DA-578A135BF9DA}" presName="textB" presStyleLbl="revTx" presStyleIdx="3" presStyleCnt="10" custScaleX="110354">
        <dgm:presLayoutVars>
          <dgm:bulletEnabled val="1"/>
        </dgm:presLayoutVars>
      </dgm:prSet>
      <dgm:spPr/>
    </dgm:pt>
    <dgm:pt modelId="{940DD42A-5CB1-4967-AF81-769059466ABD}" type="pres">
      <dgm:prSet presAssocID="{D253981F-AEA0-451C-99DA-578A135BF9DA}" presName="circleB" presStyleLbl="node1" presStyleIdx="3" presStyleCnt="10"/>
      <dgm:spPr/>
    </dgm:pt>
    <dgm:pt modelId="{9E978FBC-683B-46EC-8296-66DD5C50E1C0}" type="pres">
      <dgm:prSet presAssocID="{D253981F-AEA0-451C-99DA-578A135BF9DA}" presName="spaceB" presStyleCnt="0"/>
      <dgm:spPr/>
    </dgm:pt>
    <dgm:pt modelId="{9665A572-AC65-4548-B320-CF430127B232}" type="pres">
      <dgm:prSet presAssocID="{B543B933-CCF6-4C53-99B9-BB3972C31657}" presName="space" presStyleCnt="0"/>
      <dgm:spPr/>
    </dgm:pt>
    <dgm:pt modelId="{2541B3BC-C853-4640-B641-47048028A95C}" type="pres">
      <dgm:prSet presAssocID="{7E84872A-F0B3-45F2-A1CB-84BE6A3A10C4}" presName="compositeA" presStyleCnt="0"/>
      <dgm:spPr/>
    </dgm:pt>
    <dgm:pt modelId="{0FE48707-4E77-4FB3-86B1-40568F5AAE9C}" type="pres">
      <dgm:prSet presAssocID="{7E84872A-F0B3-45F2-A1CB-84BE6A3A10C4}" presName="textA" presStyleLbl="revTx" presStyleIdx="4" presStyleCnt="10" custScaleX="110798">
        <dgm:presLayoutVars>
          <dgm:bulletEnabled val="1"/>
        </dgm:presLayoutVars>
      </dgm:prSet>
      <dgm:spPr/>
    </dgm:pt>
    <dgm:pt modelId="{D535AB6E-1EBB-4314-8729-06DC893B5C1D}" type="pres">
      <dgm:prSet presAssocID="{7E84872A-F0B3-45F2-A1CB-84BE6A3A10C4}" presName="circleA" presStyleLbl="node1" presStyleIdx="4" presStyleCnt="10"/>
      <dgm:spPr/>
    </dgm:pt>
    <dgm:pt modelId="{AE6B130B-6D0D-40A0-914E-A96A41809309}" type="pres">
      <dgm:prSet presAssocID="{7E84872A-F0B3-45F2-A1CB-84BE6A3A10C4}" presName="spaceA" presStyleCnt="0"/>
      <dgm:spPr/>
    </dgm:pt>
    <dgm:pt modelId="{A42FE9FE-1D95-4FD5-B775-D9A71E95596E}" type="pres">
      <dgm:prSet presAssocID="{3FE722B3-0048-410C-BAEE-C2C4166F50E2}" presName="space" presStyleCnt="0"/>
      <dgm:spPr/>
    </dgm:pt>
    <dgm:pt modelId="{C31DE4DD-B97C-465B-9AF6-0433B87B3763}" type="pres">
      <dgm:prSet presAssocID="{EB004E99-83EE-42E8-8BA6-B4F27D19BCA9}" presName="compositeB" presStyleCnt="0"/>
      <dgm:spPr/>
    </dgm:pt>
    <dgm:pt modelId="{78F9FD0C-6A30-4E3F-BFB8-C94651896526}" type="pres">
      <dgm:prSet presAssocID="{EB004E99-83EE-42E8-8BA6-B4F27D19BCA9}" presName="textB" presStyleLbl="revTx" presStyleIdx="5" presStyleCnt="10">
        <dgm:presLayoutVars>
          <dgm:bulletEnabled val="1"/>
        </dgm:presLayoutVars>
      </dgm:prSet>
      <dgm:spPr/>
    </dgm:pt>
    <dgm:pt modelId="{36106D54-CFF0-42DF-BD13-8C1910C8E2BA}" type="pres">
      <dgm:prSet presAssocID="{EB004E99-83EE-42E8-8BA6-B4F27D19BCA9}" presName="circleB" presStyleLbl="node1" presStyleIdx="5" presStyleCnt="10"/>
      <dgm:spPr/>
    </dgm:pt>
    <dgm:pt modelId="{DC52A158-1B7B-4DE8-99BF-B6FA90AE9F27}" type="pres">
      <dgm:prSet presAssocID="{EB004E99-83EE-42E8-8BA6-B4F27D19BCA9}" presName="spaceB" presStyleCnt="0"/>
      <dgm:spPr/>
    </dgm:pt>
    <dgm:pt modelId="{E2BFCC1C-73EC-4FC8-9F5E-BE0F6FA748C7}" type="pres">
      <dgm:prSet presAssocID="{828AC7BD-5469-401E-8A8D-7BB470AED80E}" presName="space" presStyleCnt="0"/>
      <dgm:spPr/>
    </dgm:pt>
    <dgm:pt modelId="{D08C3A23-7618-4687-8109-8B6BF7A8D8D7}" type="pres">
      <dgm:prSet presAssocID="{5C43103C-5F68-4A85-84DD-8DD4223A7879}" presName="compositeA" presStyleCnt="0"/>
      <dgm:spPr/>
    </dgm:pt>
    <dgm:pt modelId="{199F8EF7-F286-4CCD-8D40-E491D692CDF2}" type="pres">
      <dgm:prSet presAssocID="{5C43103C-5F68-4A85-84DD-8DD4223A7879}" presName="textA" presStyleLbl="revTx" presStyleIdx="6" presStyleCnt="10" custScaleX="116641">
        <dgm:presLayoutVars>
          <dgm:bulletEnabled val="1"/>
        </dgm:presLayoutVars>
      </dgm:prSet>
      <dgm:spPr/>
    </dgm:pt>
    <dgm:pt modelId="{1493B1AA-616D-4ED3-BFC3-0ED2F3B40712}" type="pres">
      <dgm:prSet presAssocID="{5C43103C-5F68-4A85-84DD-8DD4223A7879}" presName="circleA" presStyleLbl="node1" presStyleIdx="6" presStyleCnt="10"/>
      <dgm:spPr/>
    </dgm:pt>
    <dgm:pt modelId="{92474EC2-8777-4AAA-9D6E-04B399028B4A}" type="pres">
      <dgm:prSet presAssocID="{5C43103C-5F68-4A85-84DD-8DD4223A7879}" presName="spaceA" presStyleCnt="0"/>
      <dgm:spPr/>
    </dgm:pt>
    <dgm:pt modelId="{D654502F-B056-4857-87DF-C9A4F65A7F50}" type="pres">
      <dgm:prSet presAssocID="{B688EBF0-0F4F-4466-B522-AAEEE5510991}" presName="space" presStyleCnt="0"/>
      <dgm:spPr/>
    </dgm:pt>
    <dgm:pt modelId="{F1E691CA-A74F-41D9-9942-9BB56C865E29}" type="pres">
      <dgm:prSet presAssocID="{E399F6D7-F690-4692-9583-B6DCC65516D2}" presName="compositeB" presStyleCnt="0"/>
      <dgm:spPr/>
    </dgm:pt>
    <dgm:pt modelId="{86A0BDB7-3484-4A53-AFF4-F51214F24BCF}" type="pres">
      <dgm:prSet presAssocID="{E399F6D7-F690-4692-9583-B6DCC65516D2}" presName="textB" presStyleLbl="revTx" presStyleIdx="7" presStyleCnt="10" custScaleX="124039">
        <dgm:presLayoutVars>
          <dgm:bulletEnabled val="1"/>
        </dgm:presLayoutVars>
      </dgm:prSet>
      <dgm:spPr/>
    </dgm:pt>
    <dgm:pt modelId="{7A9E3130-9377-4669-9E16-66BC47F950D9}" type="pres">
      <dgm:prSet presAssocID="{E399F6D7-F690-4692-9583-B6DCC65516D2}" presName="circleB" presStyleLbl="node1" presStyleIdx="7" presStyleCnt="10"/>
      <dgm:spPr/>
    </dgm:pt>
    <dgm:pt modelId="{176C0700-C068-4D9B-8205-EC59A301134B}" type="pres">
      <dgm:prSet presAssocID="{E399F6D7-F690-4692-9583-B6DCC65516D2}" presName="spaceB" presStyleCnt="0"/>
      <dgm:spPr/>
    </dgm:pt>
    <dgm:pt modelId="{BCACDB8A-D1A6-4723-952D-ECAE47FAB771}" type="pres">
      <dgm:prSet presAssocID="{06BD0184-1563-4512-936F-7AE732DB2A53}" presName="space" presStyleCnt="0"/>
      <dgm:spPr/>
    </dgm:pt>
    <dgm:pt modelId="{838F55A2-1AF6-4C0A-B769-DF3CB687E7D7}" type="pres">
      <dgm:prSet presAssocID="{DE8845F9-6FC3-4119-8AA0-4775026BE7AC}" presName="compositeA" presStyleCnt="0"/>
      <dgm:spPr/>
    </dgm:pt>
    <dgm:pt modelId="{35D5B062-FA2B-41B9-94DC-5D66362B4B8F}" type="pres">
      <dgm:prSet presAssocID="{DE8845F9-6FC3-4119-8AA0-4775026BE7AC}" presName="textA" presStyleLbl="revTx" presStyleIdx="8" presStyleCnt="10" custScaleX="128125">
        <dgm:presLayoutVars>
          <dgm:bulletEnabled val="1"/>
        </dgm:presLayoutVars>
      </dgm:prSet>
      <dgm:spPr/>
    </dgm:pt>
    <dgm:pt modelId="{F551E770-56D5-4005-9FC8-141D934EE820}" type="pres">
      <dgm:prSet presAssocID="{DE8845F9-6FC3-4119-8AA0-4775026BE7AC}" presName="circleA" presStyleLbl="node1" presStyleIdx="8" presStyleCnt="10"/>
      <dgm:spPr/>
    </dgm:pt>
    <dgm:pt modelId="{6E7F02AB-2B37-403C-B9B9-69082E8E1FA6}" type="pres">
      <dgm:prSet presAssocID="{DE8845F9-6FC3-4119-8AA0-4775026BE7AC}" presName="spaceA" presStyleCnt="0"/>
      <dgm:spPr/>
    </dgm:pt>
    <dgm:pt modelId="{DADEE67A-18CC-4A15-B3A4-11E1190E9A73}" type="pres">
      <dgm:prSet presAssocID="{C241D60D-12BA-4985-8028-E9C830E77B7C}" presName="space" presStyleCnt="0"/>
      <dgm:spPr/>
    </dgm:pt>
    <dgm:pt modelId="{A876ACA0-9E5D-4146-A9B3-16AA1B9D6C73}" type="pres">
      <dgm:prSet presAssocID="{01E15CDA-EEE5-4582-8F41-814F532143E4}" presName="compositeB" presStyleCnt="0"/>
      <dgm:spPr/>
    </dgm:pt>
    <dgm:pt modelId="{00831005-C9EA-466B-BEBD-76CC8ACCC851}" type="pres">
      <dgm:prSet presAssocID="{01E15CDA-EEE5-4582-8F41-814F532143E4}" presName="textB" presStyleLbl="revTx" presStyleIdx="9" presStyleCnt="10" custScaleX="124142" custLinFactNeighborX="9758" custLinFactNeighborY="-668">
        <dgm:presLayoutVars>
          <dgm:bulletEnabled val="1"/>
        </dgm:presLayoutVars>
      </dgm:prSet>
      <dgm:spPr/>
    </dgm:pt>
    <dgm:pt modelId="{41A2B2DC-3797-4057-BE50-EF2AC0CC728F}" type="pres">
      <dgm:prSet presAssocID="{01E15CDA-EEE5-4582-8F41-814F532143E4}" presName="circleB" presStyleLbl="node1" presStyleIdx="9" presStyleCnt="10"/>
      <dgm:spPr/>
    </dgm:pt>
    <dgm:pt modelId="{FEAC8D78-E80D-49F9-A2AD-794461F57CA7}" type="pres">
      <dgm:prSet presAssocID="{01E15CDA-EEE5-4582-8F41-814F532143E4}" presName="spaceB" presStyleCnt="0"/>
      <dgm:spPr/>
    </dgm:pt>
  </dgm:ptLst>
  <dgm:cxnLst>
    <dgm:cxn modelId="{67CC1500-EDB1-4E9D-B20F-3FB376061DE1}" srcId="{71E077C6-A395-472E-AE65-315DB6A1CC63}" destId="{ACF812A5-FBD7-4516-ACBA-B8A28B8BB0A9}" srcOrd="2" destOrd="0" parTransId="{A1CD5B37-96F3-4600-AAEC-FE3C3635CA78}" sibTransId="{453977B3-671A-4832-B7C9-0ED2C5735F1D}"/>
    <dgm:cxn modelId="{7244DF03-B89D-46E4-A0E3-2D89F69839C7}" srcId="{71E077C6-A395-472E-AE65-315DB6A1CC63}" destId="{E399F6D7-F690-4692-9583-B6DCC65516D2}" srcOrd="7" destOrd="0" parTransId="{3901DD94-05C2-4D54-8D56-B94C98A691B0}" sibTransId="{06BD0184-1563-4512-936F-7AE732DB2A53}"/>
    <dgm:cxn modelId="{4C5CC420-B08D-44CA-B99C-D0B7704198A9}" type="presOf" srcId="{71E077C6-A395-472E-AE65-315DB6A1CC63}" destId="{1CEDFCDB-50C0-4025-BD65-B474DA4CCE73}" srcOrd="0" destOrd="0" presId="urn:microsoft.com/office/officeart/2005/8/layout/hProcess11"/>
    <dgm:cxn modelId="{37793D46-BC5C-46CF-B070-7EBEA29C3D0F}" srcId="{71E077C6-A395-472E-AE65-315DB6A1CC63}" destId="{D253981F-AEA0-451C-99DA-578A135BF9DA}" srcOrd="3" destOrd="0" parTransId="{1631FF95-D62F-4B6A-9472-9C8F2E8F3D9F}" sibTransId="{B543B933-CCF6-4C53-99B9-BB3972C31657}"/>
    <dgm:cxn modelId="{64A8E566-34F7-41A3-8C02-AFE083295158}" srcId="{71E077C6-A395-472E-AE65-315DB6A1CC63}" destId="{19574C72-AFF6-4BA4-A1A9-F6617ED03428}" srcOrd="0" destOrd="0" parTransId="{4FACA24A-1A20-4553-BDFD-0BA8C4C4B0FC}" sibTransId="{5CB6EDFE-30A6-4457-B1D0-D418B576F149}"/>
    <dgm:cxn modelId="{BCA69D6C-F027-4209-9D76-5DBBB0D5402F}" srcId="{71E077C6-A395-472E-AE65-315DB6A1CC63}" destId="{5C43103C-5F68-4A85-84DD-8DD4223A7879}" srcOrd="6" destOrd="0" parTransId="{1B0EC113-3860-4E96-AE5B-1615B5F39B1E}" sibTransId="{B688EBF0-0F4F-4466-B522-AAEEE5510991}"/>
    <dgm:cxn modelId="{62E0D253-1FA7-46B6-852B-07C368585585}" srcId="{71E077C6-A395-472E-AE65-315DB6A1CC63}" destId="{7E84872A-F0B3-45F2-A1CB-84BE6A3A10C4}" srcOrd="4" destOrd="0" parTransId="{6C895DA5-B541-4C9E-8E97-B56F997BCD4E}" sibTransId="{3FE722B3-0048-410C-BAEE-C2C4166F50E2}"/>
    <dgm:cxn modelId="{41A83A54-0F0C-4465-AF4E-003F5CF1BEAC}" type="presOf" srcId="{7E84872A-F0B3-45F2-A1CB-84BE6A3A10C4}" destId="{0FE48707-4E77-4FB3-86B1-40568F5AAE9C}" srcOrd="0" destOrd="0" presId="urn:microsoft.com/office/officeart/2005/8/layout/hProcess11"/>
    <dgm:cxn modelId="{59C1F181-6764-464A-9B37-ACC96A8BC861}" type="presOf" srcId="{ACF812A5-FBD7-4516-ACBA-B8A28B8BB0A9}" destId="{2F626EBE-126A-442F-843E-23232A27C7FD}" srcOrd="0" destOrd="0" presId="urn:microsoft.com/office/officeart/2005/8/layout/hProcess11"/>
    <dgm:cxn modelId="{FBD6298E-15FF-487D-888F-4F2EA4A2F3D3}" type="presOf" srcId="{91A6C165-2F4A-4C25-B19A-D04BC1CBDC24}" destId="{1A39A3B1-F679-496E-8FBC-335A9AE9A8A4}" srcOrd="0" destOrd="0" presId="urn:microsoft.com/office/officeart/2005/8/layout/hProcess11"/>
    <dgm:cxn modelId="{CA37E18E-096A-47F2-B280-7D0133E03116}" type="presOf" srcId="{01E15CDA-EEE5-4582-8F41-814F532143E4}" destId="{00831005-C9EA-466B-BEBD-76CC8ACCC851}" srcOrd="0" destOrd="0" presId="urn:microsoft.com/office/officeart/2005/8/layout/hProcess11"/>
    <dgm:cxn modelId="{F885389E-4C6A-42A3-8C90-A64A910AD9AF}" type="presOf" srcId="{5C43103C-5F68-4A85-84DD-8DD4223A7879}" destId="{199F8EF7-F286-4CCD-8D40-E491D692CDF2}" srcOrd="0" destOrd="0" presId="urn:microsoft.com/office/officeart/2005/8/layout/hProcess11"/>
    <dgm:cxn modelId="{4CE761A6-74B5-42F7-9AF9-26039854B862}" type="presOf" srcId="{E399F6D7-F690-4692-9583-B6DCC65516D2}" destId="{86A0BDB7-3484-4A53-AFF4-F51214F24BCF}" srcOrd="0" destOrd="0" presId="urn:microsoft.com/office/officeart/2005/8/layout/hProcess11"/>
    <dgm:cxn modelId="{6773C7AB-E24B-40DC-893A-E193778152F6}" type="presOf" srcId="{D253981F-AEA0-451C-99DA-578A135BF9DA}" destId="{BBDF8FE8-7CA7-48A3-A628-F1156F4B3478}" srcOrd="0" destOrd="0" presId="urn:microsoft.com/office/officeart/2005/8/layout/hProcess11"/>
    <dgm:cxn modelId="{47547BAC-7D0D-41F4-B60E-1BB0B6FF443D}" srcId="{71E077C6-A395-472E-AE65-315DB6A1CC63}" destId="{91A6C165-2F4A-4C25-B19A-D04BC1CBDC24}" srcOrd="1" destOrd="0" parTransId="{DB631216-28E7-4DFE-AE8F-498E4943E03D}" sibTransId="{3DD3C538-03F4-4062-9EC8-DF72F9B9409C}"/>
    <dgm:cxn modelId="{A61ED1B1-192A-4A22-B2F3-64CAF6F1E1C5}" type="presOf" srcId="{DE8845F9-6FC3-4119-8AA0-4775026BE7AC}" destId="{35D5B062-FA2B-41B9-94DC-5D66362B4B8F}" srcOrd="0" destOrd="0" presId="urn:microsoft.com/office/officeart/2005/8/layout/hProcess11"/>
    <dgm:cxn modelId="{17E82CBD-69BB-4990-9EEB-E6783B5E8C5E}" type="presOf" srcId="{19574C72-AFF6-4BA4-A1A9-F6617ED03428}" destId="{ACAFBCD1-F099-420C-B3FB-BB4FCED9770A}" srcOrd="0" destOrd="0" presId="urn:microsoft.com/office/officeart/2005/8/layout/hProcess11"/>
    <dgm:cxn modelId="{59A4E5C3-6F0C-44A0-835E-586863A781DE}" srcId="{71E077C6-A395-472E-AE65-315DB6A1CC63}" destId="{EB004E99-83EE-42E8-8BA6-B4F27D19BCA9}" srcOrd="5" destOrd="0" parTransId="{59F68548-95AD-44FA-B587-C78C26955628}" sibTransId="{828AC7BD-5469-401E-8A8D-7BB470AED80E}"/>
    <dgm:cxn modelId="{33F05EDA-360A-4238-A289-DA71CE0233E0}" type="presOf" srcId="{EB004E99-83EE-42E8-8BA6-B4F27D19BCA9}" destId="{78F9FD0C-6A30-4E3F-BFB8-C94651896526}" srcOrd="0" destOrd="0" presId="urn:microsoft.com/office/officeart/2005/8/layout/hProcess11"/>
    <dgm:cxn modelId="{D6CEA4DF-3B12-4355-8690-5B46911ACE3A}" srcId="{71E077C6-A395-472E-AE65-315DB6A1CC63}" destId="{DE8845F9-6FC3-4119-8AA0-4775026BE7AC}" srcOrd="8" destOrd="0" parTransId="{ACCD91EC-F495-43B8-AEF6-69FF226EE3C4}" sibTransId="{C241D60D-12BA-4985-8028-E9C830E77B7C}"/>
    <dgm:cxn modelId="{863806EA-84F3-4F90-8127-2E2C68A4C3DC}" srcId="{71E077C6-A395-472E-AE65-315DB6A1CC63}" destId="{01E15CDA-EEE5-4582-8F41-814F532143E4}" srcOrd="9" destOrd="0" parTransId="{A1482226-21E8-4B0C-AFCC-6E2D04AAB976}" sibTransId="{FEC50C68-F0C8-4B59-8771-51CC36BBFC04}"/>
    <dgm:cxn modelId="{1F8C503A-C095-45F9-9357-95E153518D3C}" type="presParOf" srcId="{1CEDFCDB-50C0-4025-BD65-B474DA4CCE73}" destId="{F131239E-0105-4372-A805-A621DE8E0459}" srcOrd="0" destOrd="0" presId="urn:microsoft.com/office/officeart/2005/8/layout/hProcess11"/>
    <dgm:cxn modelId="{068F0D75-36DE-48BC-BBF5-EF16C567BF20}" type="presParOf" srcId="{1CEDFCDB-50C0-4025-BD65-B474DA4CCE73}" destId="{1A505A6F-D8E4-47FE-8D83-496BED05259C}" srcOrd="1" destOrd="0" presId="urn:microsoft.com/office/officeart/2005/8/layout/hProcess11"/>
    <dgm:cxn modelId="{30898A9F-0FBD-4CCB-8530-5C63FCB72E32}" type="presParOf" srcId="{1A505A6F-D8E4-47FE-8D83-496BED05259C}" destId="{2FDD8DF9-57EC-4599-B8E5-B012D6953E10}" srcOrd="0" destOrd="0" presId="urn:microsoft.com/office/officeart/2005/8/layout/hProcess11"/>
    <dgm:cxn modelId="{847B6FCB-283B-46BF-A9B2-7C9CF8DF662C}" type="presParOf" srcId="{2FDD8DF9-57EC-4599-B8E5-B012D6953E10}" destId="{ACAFBCD1-F099-420C-B3FB-BB4FCED9770A}" srcOrd="0" destOrd="0" presId="urn:microsoft.com/office/officeart/2005/8/layout/hProcess11"/>
    <dgm:cxn modelId="{25AF41D2-E0FD-4BE9-9171-FBE6080D6110}" type="presParOf" srcId="{2FDD8DF9-57EC-4599-B8E5-B012D6953E10}" destId="{7F366E39-AACB-4C49-ADA3-72CF293458C6}" srcOrd="1" destOrd="0" presId="urn:microsoft.com/office/officeart/2005/8/layout/hProcess11"/>
    <dgm:cxn modelId="{50912BC6-F36B-453B-B51D-C7BBCADA0184}" type="presParOf" srcId="{2FDD8DF9-57EC-4599-B8E5-B012D6953E10}" destId="{70D88F8D-BB3E-43A4-B50C-B185709458F9}" srcOrd="2" destOrd="0" presId="urn:microsoft.com/office/officeart/2005/8/layout/hProcess11"/>
    <dgm:cxn modelId="{2289380B-D4A5-4A68-AA70-2B16FC3A10EB}" type="presParOf" srcId="{1A505A6F-D8E4-47FE-8D83-496BED05259C}" destId="{E78FF6B8-3D26-4020-A5D3-12FAB6B5A7B6}" srcOrd="1" destOrd="0" presId="urn:microsoft.com/office/officeart/2005/8/layout/hProcess11"/>
    <dgm:cxn modelId="{3E4CBE1A-FF4F-4B4E-919C-0C7D90C5B6E0}" type="presParOf" srcId="{1A505A6F-D8E4-47FE-8D83-496BED05259C}" destId="{5680F846-80CF-43D8-BFC7-39DF6CE44FAC}" srcOrd="2" destOrd="0" presId="urn:microsoft.com/office/officeart/2005/8/layout/hProcess11"/>
    <dgm:cxn modelId="{8D824C8C-9463-4BC1-A763-1475C0EACA3E}" type="presParOf" srcId="{5680F846-80CF-43D8-BFC7-39DF6CE44FAC}" destId="{1A39A3B1-F679-496E-8FBC-335A9AE9A8A4}" srcOrd="0" destOrd="0" presId="urn:microsoft.com/office/officeart/2005/8/layout/hProcess11"/>
    <dgm:cxn modelId="{53663597-5167-4E19-937D-6F0F60B3A79F}" type="presParOf" srcId="{5680F846-80CF-43D8-BFC7-39DF6CE44FAC}" destId="{35DE3DB8-3173-4A5D-8BEB-FA0DB2E98535}" srcOrd="1" destOrd="0" presId="urn:microsoft.com/office/officeart/2005/8/layout/hProcess11"/>
    <dgm:cxn modelId="{16910E9F-24BF-43F2-8540-0D61D9EB03EA}" type="presParOf" srcId="{5680F846-80CF-43D8-BFC7-39DF6CE44FAC}" destId="{27A77ED2-8CB6-4759-B101-4E9BDDC5C996}" srcOrd="2" destOrd="0" presId="urn:microsoft.com/office/officeart/2005/8/layout/hProcess11"/>
    <dgm:cxn modelId="{4F1ED4E0-DEB3-4C29-A9E4-78334FA629BB}" type="presParOf" srcId="{1A505A6F-D8E4-47FE-8D83-496BED05259C}" destId="{ABCBACBB-4194-4DF3-A21C-E82B3AD01397}" srcOrd="3" destOrd="0" presId="urn:microsoft.com/office/officeart/2005/8/layout/hProcess11"/>
    <dgm:cxn modelId="{083CADFA-C45E-4C89-A4AB-230A3022D1E0}" type="presParOf" srcId="{1A505A6F-D8E4-47FE-8D83-496BED05259C}" destId="{5F49ABB2-C631-423B-A426-B1150C1B8959}" srcOrd="4" destOrd="0" presId="urn:microsoft.com/office/officeart/2005/8/layout/hProcess11"/>
    <dgm:cxn modelId="{4813A2EE-3368-4F60-94D5-3C0CDC36540A}" type="presParOf" srcId="{5F49ABB2-C631-423B-A426-B1150C1B8959}" destId="{2F626EBE-126A-442F-843E-23232A27C7FD}" srcOrd="0" destOrd="0" presId="urn:microsoft.com/office/officeart/2005/8/layout/hProcess11"/>
    <dgm:cxn modelId="{16CE1531-745A-4C13-BD8D-3A4CBCF232E4}" type="presParOf" srcId="{5F49ABB2-C631-423B-A426-B1150C1B8959}" destId="{810C26DF-3C52-4413-9C85-AA2B1BDC90B2}" srcOrd="1" destOrd="0" presId="urn:microsoft.com/office/officeart/2005/8/layout/hProcess11"/>
    <dgm:cxn modelId="{81621E89-BB42-4361-81DC-CB6CF04F55BE}" type="presParOf" srcId="{5F49ABB2-C631-423B-A426-B1150C1B8959}" destId="{AD62CF31-03E0-4699-B5EC-00F38B50C111}" srcOrd="2" destOrd="0" presId="urn:microsoft.com/office/officeart/2005/8/layout/hProcess11"/>
    <dgm:cxn modelId="{E8074941-5FBE-4667-8813-D624E60790BA}" type="presParOf" srcId="{1A505A6F-D8E4-47FE-8D83-496BED05259C}" destId="{A83DC9FE-CEC1-45D6-B21F-160672954B4B}" srcOrd="5" destOrd="0" presId="urn:microsoft.com/office/officeart/2005/8/layout/hProcess11"/>
    <dgm:cxn modelId="{2F637B76-33D1-464E-8490-70D171EFDC7E}" type="presParOf" srcId="{1A505A6F-D8E4-47FE-8D83-496BED05259C}" destId="{ED09257A-BC7C-4BA4-81E7-F47CFA7260A1}" srcOrd="6" destOrd="0" presId="urn:microsoft.com/office/officeart/2005/8/layout/hProcess11"/>
    <dgm:cxn modelId="{FFC58DEF-DA20-497C-B127-5D299BDACBBF}" type="presParOf" srcId="{ED09257A-BC7C-4BA4-81E7-F47CFA7260A1}" destId="{BBDF8FE8-7CA7-48A3-A628-F1156F4B3478}" srcOrd="0" destOrd="0" presId="urn:microsoft.com/office/officeart/2005/8/layout/hProcess11"/>
    <dgm:cxn modelId="{0D421EE4-62E0-487F-9B9F-16A889E6D063}" type="presParOf" srcId="{ED09257A-BC7C-4BA4-81E7-F47CFA7260A1}" destId="{940DD42A-5CB1-4967-AF81-769059466ABD}" srcOrd="1" destOrd="0" presId="urn:microsoft.com/office/officeart/2005/8/layout/hProcess11"/>
    <dgm:cxn modelId="{AD68EB2A-9195-41B0-B037-8E09EE1B29FE}" type="presParOf" srcId="{ED09257A-BC7C-4BA4-81E7-F47CFA7260A1}" destId="{9E978FBC-683B-46EC-8296-66DD5C50E1C0}" srcOrd="2" destOrd="0" presId="urn:microsoft.com/office/officeart/2005/8/layout/hProcess11"/>
    <dgm:cxn modelId="{1D7F03D0-678F-48C4-A6E5-3E050FF33AC9}" type="presParOf" srcId="{1A505A6F-D8E4-47FE-8D83-496BED05259C}" destId="{9665A572-AC65-4548-B320-CF430127B232}" srcOrd="7" destOrd="0" presId="urn:microsoft.com/office/officeart/2005/8/layout/hProcess11"/>
    <dgm:cxn modelId="{8A5922DF-E253-4F45-A55F-6952860F845D}" type="presParOf" srcId="{1A505A6F-D8E4-47FE-8D83-496BED05259C}" destId="{2541B3BC-C853-4640-B641-47048028A95C}" srcOrd="8" destOrd="0" presId="urn:microsoft.com/office/officeart/2005/8/layout/hProcess11"/>
    <dgm:cxn modelId="{1899A991-2AB7-4007-A88B-C34FB69FFD2A}" type="presParOf" srcId="{2541B3BC-C853-4640-B641-47048028A95C}" destId="{0FE48707-4E77-4FB3-86B1-40568F5AAE9C}" srcOrd="0" destOrd="0" presId="urn:microsoft.com/office/officeart/2005/8/layout/hProcess11"/>
    <dgm:cxn modelId="{7B9FDBB6-0EF5-4CD2-BB11-E79B254E1627}" type="presParOf" srcId="{2541B3BC-C853-4640-B641-47048028A95C}" destId="{D535AB6E-1EBB-4314-8729-06DC893B5C1D}" srcOrd="1" destOrd="0" presId="urn:microsoft.com/office/officeart/2005/8/layout/hProcess11"/>
    <dgm:cxn modelId="{838E5286-D070-4CD9-A589-CA5E54D79D5E}" type="presParOf" srcId="{2541B3BC-C853-4640-B641-47048028A95C}" destId="{AE6B130B-6D0D-40A0-914E-A96A41809309}" srcOrd="2" destOrd="0" presId="urn:microsoft.com/office/officeart/2005/8/layout/hProcess11"/>
    <dgm:cxn modelId="{59CCAEDE-0A83-4846-9E9B-D63C573FC16D}" type="presParOf" srcId="{1A505A6F-D8E4-47FE-8D83-496BED05259C}" destId="{A42FE9FE-1D95-4FD5-B775-D9A71E95596E}" srcOrd="9" destOrd="0" presId="urn:microsoft.com/office/officeart/2005/8/layout/hProcess11"/>
    <dgm:cxn modelId="{0FB7FE58-09F7-44B9-BA4A-8FF72AF6F564}" type="presParOf" srcId="{1A505A6F-D8E4-47FE-8D83-496BED05259C}" destId="{C31DE4DD-B97C-465B-9AF6-0433B87B3763}" srcOrd="10" destOrd="0" presId="urn:microsoft.com/office/officeart/2005/8/layout/hProcess11"/>
    <dgm:cxn modelId="{74A7939E-7279-4ACC-8711-029D3A3E26F9}" type="presParOf" srcId="{C31DE4DD-B97C-465B-9AF6-0433B87B3763}" destId="{78F9FD0C-6A30-4E3F-BFB8-C94651896526}" srcOrd="0" destOrd="0" presId="urn:microsoft.com/office/officeart/2005/8/layout/hProcess11"/>
    <dgm:cxn modelId="{BC7475FF-DCF3-4D7D-93C1-3A92F0B05F67}" type="presParOf" srcId="{C31DE4DD-B97C-465B-9AF6-0433B87B3763}" destId="{36106D54-CFF0-42DF-BD13-8C1910C8E2BA}" srcOrd="1" destOrd="0" presId="urn:microsoft.com/office/officeart/2005/8/layout/hProcess11"/>
    <dgm:cxn modelId="{17608E55-2E35-40B6-B608-8304E6AC521E}" type="presParOf" srcId="{C31DE4DD-B97C-465B-9AF6-0433B87B3763}" destId="{DC52A158-1B7B-4DE8-99BF-B6FA90AE9F27}" srcOrd="2" destOrd="0" presId="urn:microsoft.com/office/officeart/2005/8/layout/hProcess11"/>
    <dgm:cxn modelId="{AC15FD69-6AF9-4B6F-BFE3-5A5D39AE2056}" type="presParOf" srcId="{1A505A6F-D8E4-47FE-8D83-496BED05259C}" destId="{E2BFCC1C-73EC-4FC8-9F5E-BE0F6FA748C7}" srcOrd="11" destOrd="0" presId="urn:microsoft.com/office/officeart/2005/8/layout/hProcess11"/>
    <dgm:cxn modelId="{29EB767E-724E-41B8-9225-3ACC0F26028F}" type="presParOf" srcId="{1A505A6F-D8E4-47FE-8D83-496BED05259C}" destId="{D08C3A23-7618-4687-8109-8B6BF7A8D8D7}" srcOrd="12" destOrd="0" presId="urn:microsoft.com/office/officeart/2005/8/layout/hProcess11"/>
    <dgm:cxn modelId="{C97A4197-BC4A-4416-B59B-1B7B5F24E4E0}" type="presParOf" srcId="{D08C3A23-7618-4687-8109-8B6BF7A8D8D7}" destId="{199F8EF7-F286-4CCD-8D40-E491D692CDF2}" srcOrd="0" destOrd="0" presId="urn:microsoft.com/office/officeart/2005/8/layout/hProcess11"/>
    <dgm:cxn modelId="{26C9C975-58DD-440D-B73F-EA1962A8476B}" type="presParOf" srcId="{D08C3A23-7618-4687-8109-8B6BF7A8D8D7}" destId="{1493B1AA-616D-4ED3-BFC3-0ED2F3B40712}" srcOrd="1" destOrd="0" presId="urn:microsoft.com/office/officeart/2005/8/layout/hProcess11"/>
    <dgm:cxn modelId="{90592E2A-6319-4F58-8896-B7F4CCB08761}" type="presParOf" srcId="{D08C3A23-7618-4687-8109-8B6BF7A8D8D7}" destId="{92474EC2-8777-4AAA-9D6E-04B399028B4A}" srcOrd="2" destOrd="0" presId="urn:microsoft.com/office/officeart/2005/8/layout/hProcess11"/>
    <dgm:cxn modelId="{FA3A438D-472E-42F2-8B88-8AF99ABF0267}" type="presParOf" srcId="{1A505A6F-D8E4-47FE-8D83-496BED05259C}" destId="{D654502F-B056-4857-87DF-C9A4F65A7F50}" srcOrd="13" destOrd="0" presId="urn:microsoft.com/office/officeart/2005/8/layout/hProcess11"/>
    <dgm:cxn modelId="{EAFD8351-9E0C-4660-8B22-65D8C322C75D}" type="presParOf" srcId="{1A505A6F-D8E4-47FE-8D83-496BED05259C}" destId="{F1E691CA-A74F-41D9-9942-9BB56C865E29}" srcOrd="14" destOrd="0" presId="urn:microsoft.com/office/officeart/2005/8/layout/hProcess11"/>
    <dgm:cxn modelId="{BF0A2281-E998-4041-91E0-896E0E41DA12}" type="presParOf" srcId="{F1E691CA-A74F-41D9-9942-9BB56C865E29}" destId="{86A0BDB7-3484-4A53-AFF4-F51214F24BCF}" srcOrd="0" destOrd="0" presId="urn:microsoft.com/office/officeart/2005/8/layout/hProcess11"/>
    <dgm:cxn modelId="{416E13DF-2141-41ED-A08C-8868F1C7FC01}" type="presParOf" srcId="{F1E691CA-A74F-41D9-9942-9BB56C865E29}" destId="{7A9E3130-9377-4669-9E16-66BC47F950D9}" srcOrd="1" destOrd="0" presId="urn:microsoft.com/office/officeart/2005/8/layout/hProcess11"/>
    <dgm:cxn modelId="{279F446B-A709-471A-8A7E-65AF749EDE41}" type="presParOf" srcId="{F1E691CA-A74F-41D9-9942-9BB56C865E29}" destId="{176C0700-C068-4D9B-8205-EC59A301134B}" srcOrd="2" destOrd="0" presId="urn:microsoft.com/office/officeart/2005/8/layout/hProcess11"/>
    <dgm:cxn modelId="{1DDAF895-BA4D-464A-A3D6-8B940F4B203B}" type="presParOf" srcId="{1A505A6F-D8E4-47FE-8D83-496BED05259C}" destId="{BCACDB8A-D1A6-4723-952D-ECAE47FAB771}" srcOrd="15" destOrd="0" presId="urn:microsoft.com/office/officeart/2005/8/layout/hProcess11"/>
    <dgm:cxn modelId="{2904F4D4-77EB-4DB2-A103-47BD0E1B1CAC}" type="presParOf" srcId="{1A505A6F-D8E4-47FE-8D83-496BED05259C}" destId="{838F55A2-1AF6-4C0A-B769-DF3CB687E7D7}" srcOrd="16" destOrd="0" presId="urn:microsoft.com/office/officeart/2005/8/layout/hProcess11"/>
    <dgm:cxn modelId="{C80FD256-5A22-4470-A972-D973984D4C02}" type="presParOf" srcId="{838F55A2-1AF6-4C0A-B769-DF3CB687E7D7}" destId="{35D5B062-FA2B-41B9-94DC-5D66362B4B8F}" srcOrd="0" destOrd="0" presId="urn:microsoft.com/office/officeart/2005/8/layout/hProcess11"/>
    <dgm:cxn modelId="{51C54A65-2BB0-4E2C-86F0-A87012A9F560}" type="presParOf" srcId="{838F55A2-1AF6-4C0A-B769-DF3CB687E7D7}" destId="{F551E770-56D5-4005-9FC8-141D934EE820}" srcOrd="1" destOrd="0" presId="urn:microsoft.com/office/officeart/2005/8/layout/hProcess11"/>
    <dgm:cxn modelId="{E143CBE6-0911-403B-848A-6C74A055F4DD}" type="presParOf" srcId="{838F55A2-1AF6-4C0A-B769-DF3CB687E7D7}" destId="{6E7F02AB-2B37-403C-B9B9-69082E8E1FA6}" srcOrd="2" destOrd="0" presId="urn:microsoft.com/office/officeart/2005/8/layout/hProcess11"/>
    <dgm:cxn modelId="{97726723-11F6-4F44-8131-E076164E9FD1}" type="presParOf" srcId="{1A505A6F-D8E4-47FE-8D83-496BED05259C}" destId="{DADEE67A-18CC-4A15-B3A4-11E1190E9A73}" srcOrd="17" destOrd="0" presId="urn:microsoft.com/office/officeart/2005/8/layout/hProcess11"/>
    <dgm:cxn modelId="{C87A55A1-5CBE-41B7-B3E8-5CE1424C8984}" type="presParOf" srcId="{1A505A6F-D8E4-47FE-8D83-496BED05259C}" destId="{A876ACA0-9E5D-4146-A9B3-16AA1B9D6C73}" srcOrd="18" destOrd="0" presId="urn:microsoft.com/office/officeart/2005/8/layout/hProcess11"/>
    <dgm:cxn modelId="{D7CF98B8-73CF-448C-BD84-C434E6754049}" type="presParOf" srcId="{A876ACA0-9E5D-4146-A9B3-16AA1B9D6C73}" destId="{00831005-C9EA-466B-BEBD-76CC8ACCC851}" srcOrd="0" destOrd="0" presId="urn:microsoft.com/office/officeart/2005/8/layout/hProcess11"/>
    <dgm:cxn modelId="{D0206C75-72C0-40A7-AFBB-3AC03D565492}" type="presParOf" srcId="{A876ACA0-9E5D-4146-A9B3-16AA1B9D6C73}" destId="{41A2B2DC-3797-4057-BE50-EF2AC0CC728F}" srcOrd="1" destOrd="0" presId="urn:microsoft.com/office/officeart/2005/8/layout/hProcess11"/>
    <dgm:cxn modelId="{F968107A-07CB-455E-9099-32BB287B255A}" type="presParOf" srcId="{A876ACA0-9E5D-4146-A9B3-16AA1B9D6C73}" destId="{FEAC8D78-E80D-49F9-A2AD-794461F57CA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5B62C-027B-4FE9-8DA1-91CB139C6357}">
      <dsp:nvSpPr>
        <dsp:cNvPr id="0" name=""/>
        <dsp:cNvSpPr/>
      </dsp:nvSpPr>
      <dsp:spPr>
        <a:xfrm rot="10800000">
          <a:off x="586818" y="204878"/>
          <a:ext cx="3280811" cy="1360003"/>
        </a:xfrm>
        <a:prstGeom prst="homePlate">
          <a:avLst/>
        </a:prstGeom>
        <a:solidFill>
          <a:schemeClr val="accent4">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99724" tIns="60960" rIns="113792" bIns="60960" numCol="1" spcCol="1270" anchor="ctr" anchorCtr="0">
          <a:noAutofit/>
        </a:bodyPr>
        <a:lstStyle/>
        <a:p>
          <a:pPr marL="0" lvl="0" indent="0" algn="l" defTabSz="711200">
            <a:lnSpc>
              <a:spcPct val="90000"/>
            </a:lnSpc>
            <a:spcBef>
              <a:spcPct val="0"/>
            </a:spcBef>
            <a:spcAft>
              <a:spcPct val="35000"/>
            </a:spcAft>
            <a:buNone/>
          </a:pPr>
          <a:r>
            <a:rPr lang="fr-FR" sz="1600" i="1" kern="1200" dirty="0"/>
            <a:t>Cécile (37 ans) porteuse de projet,</a:t>
          </a:r>
          <a:br>
            <a:rPr lang="fr-FR" sz="1600" i="1" kern="1200" dirty="0"/>
          </a:br>
          <a:r>
            <a:rPr lang="fr-FR" sz="1600" i="1" kern="1200" dirty="0"/>
            <a:t>Clément (38 ans) Architecte informaticien,</a:t>
          </a:r>
          <a:br>
            <a:rPr lang="fr-FR" sz="1600" i="1" kern="1200" dirty="0"/>
          </a:br>
          <a:r>
            <a:rPr lang="fr-FR" sz="1600" i="1" kern="1200" dirty="0"/>
            <a:t>Anna (5 ans)</a:t>
          </a:r>
          <a:endParaRPr lang="fr-FR" sz="1600" kern="1200" dirty="0"/>
        </a:p>
      </dsp:txBody>
      <dsp:txXfrm rot="10800000">
        <a:off x="926819" y="204878"/>
        <a:ext cx="2940810" cy="1360003"/>
      </dsp:txXfrm>
    </dsp:sp>
    <dsp:sp modelId="{BE0D1CA3-18E7-4DC8-B1A7-0D0255A46BC3}">
      <dsp:nvSpPr>
        <dsp:cNvPr id="0" name=""/>
        <dsp:cNvSpPr/>
      </dsp:nvSpPr>
      <dsp:spPr>
        <a:xfrm>
          <a:off x="52977" y="196895"/>
          <a:ext cx="1360003" cy="1360003"/>
        </a:xfrm>
        <a:prstGeom prst="ellipse">
          <a:avLst/>
        </a:prstGeom>
        <a:blipFill rotWithShape="1">
          <a:blip xmlns:r="http://schemas.openxmlformats.org/officeDocument/2006/relationships" r:embed="rId1"/>
          <a:srcRect/>
          <a:stretch>
            <a:fillRect l="-14000" r="-14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5B62C-027B-4FE9-8DA1-91CB139C6357}">
      <dsp:nvSpPr>
        <dsp:cNvPr id="0" name=""/>
        <dsp:cNvSpPr/>
      </dsp:nvSpPr>
      <dsp:spPr>
        <a:xfrm rot="10800000">
          <a:off x="587151" y="204213"/>
          <a:ext cx="3280811" cy="1361332"/>
        </a:xfrm>
        <a:prstGeom prst="homePlate">
          <a:avLst/>
        </a:prstGeom>
        <a:solidFill>
          <a:schemeClr val="accent1">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0310" tIns="60960" rIns="113792" bIns="60960" numCol="1" spcCol="1270" anchor="ctr" anchorCtr="0">
          <a:noAutofit/>
        </a:bodyPr>
        <a:lstStyle/>
        <a:p>
          <a:pPr marL="0" lvl="0" indent="0" algn="l" defTabSz="711200">
            <a:lnSpc>
              <a:spcPct val="90000"/>
            </a:lnSpc>
            <a:spcBef>
              <a:spcPct val="0"/>
            </a:spcBef>
            <a:spcAft>
              <a:spcPct val="35000"/>
            </a:spcAft>
            <a:buNone/>
          </a:pPr>
          <a:r>
            <a:rPr lang="fr-FR" sz="1600" i="1" kern="1200" dirty="0"/>
            <a:t>Marie-Hélène (65 ans), retraitée Caisse des dépôts</a:t>
          </a:r>
          <a:endParaRPr lang="fr-FR" sz="1600" kern="1200" dirty="0"/>
        </a:p>
      </dsp:txBody>
      <dsp:txXfrm rot="10800000">
        <a:off x="927484" y="204213"/>
        <a:ext cx="2940478" cy="1361332"/>
      </dsp:txXfrm>
    </dsp:sp>
    <dsp:sp modelId="{BE0D1CA3-18E7-4DC8-B1A7-0D0255A46BC3}">
      <dsp:nvSpPr>
        <dsp:cNvPr id="0" name=""/>
        <dsp:cNvSpPr/>
      </dsp:nvSpPr>
      <dsp:spPr>
        <a:xfrm>
          <a:off x="52504" y="196222"/>
          <a:ext cx="1361332" cy="1361332"/>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5B62C-027B-4FE9-8DA1-91CB139C6357}">
      <dsp:nvSpPr>
        <dsp:cNvPr id="0" name=""/>
        <dsp:cNvSpPr/>
      </dsp:nvSpPr>
      <dsp:spPr>
        <a:xfrm rot="10800000">
          <a:off x="587151" y="204213"/>
          <a:ext cx="3280811" cy="136133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0310" tIns="60960" rIns="113792" bIns="60960" numCol="1" spcCol="1270" anchor="ctr" anchorCtr="0">
          <a:noAutofit/>
        </a:bodyPr>
        <a:lstStyle/>
        <a:p>
          <a:pPr marL="0" lvl="0" indent="0" algn="l" defTabSz="711200">
            <a:lnSpc>
              <a:spcPct val="90000"/>
            </a:lnSpc>
            <a:spcBef>
              <a:spcPct val="0"/>
            </a:spcBef>
            <a:spcAft>
              <a:spcPct val="35000"/>
            </a:spcAft>
            <a:buNone/>
          </a:pPr>
          <a:r>
            <a:rPr lang="fr-FR" sz="1600" i="1" kern="1200" dirty="0"/>
            <a:t>Autres personnes à venir (contacts en cours)</a:t>
          </a:r>
          <a:endParaRPr lang="fr-FR" sz="1600" kern="1200" dirty="0"/>
        </a:p>
      </dsp:txBody>
      <dsp:txXfrm rot="10800000">
        <a:off x="927484" y="204213"/>
        <a:ext cx="2940478" cy="1361332"/>
      </dsp:txXfrm>
    </dsp:sp>
    <dsp:sp modelId="{BE0D1CA3-18E7-4DC8-B1A7-0D0255A46BC3}">
      <dsp:nvSpPr>
        <dsp:cNvPr id="0" name=""/>
        <dsp:cNvSpPr/>
      </dsp:nvSpPr>
      <dsp:spPr>
        <a:xfrm>
          <a:off x="52504" y="196222"/>
          <a:ext cx="1361332" cy="1361332"/>
        </a:xfrm>
        <a:prstGeom prst="ellipse">
          <a:avLst/>
        </a:prstGeom>
        <a:solidFill>
          <a:schemeClr val="dk2">
            <a:tint val="50000"/>
            <a:hueOff val="0"/>
            <a:satOff val="0"/>
            <a:lumOff val="0"/>
            <a:alphaOff val="0"/>
          </a:schemeClr>
        </a:solidFill>
        <a:ln w="25400" cap="flat" cmpd="sng" algn="ctr">
          <a:solidFill>
            <a:schemeClr val="l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239E-0105-4372-A805-A621DE8E0459}">
      <dsp:nvSpPr>
        <dsp:cNvPr id="0" name=""/>
        <dsp:cNvSpPr/>
      </dsp:nvSpPr>
      <dsp:spPr>
        <a:xfrm>
          <a:off x="0" y="1625616"/>
          <a:ext cx="11721720" cy="216748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FBCD1-F099-420C-B3FB-BB4FCED9770A}">
      <dsp:nvSpPr>
        <dsp:cNvPr id="0" name=""/>
        <dsp:cNvSpPr/>
      </dsp:nvSpPr>
      <dsp:spPr>
        <a:xfrm>
          <a:off x="616" y="0"/>
          <a:ext cx="1043473"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Naissance de l’idée du projet</a:t>
          </a:r>
        </a:p>
      </dsp:txBody>
      <dsp:txXfrm>
        <a:off x="616" y="0"/>
        <a:ext cx="1043473" cy="2167488"/>
      </dsp:txXfrm>
    </dsp:sp>
    <dsp:sp modelId="{7F366E39-AACB-4C49-ADA3-72CF293458C6}">
      <dsp:nvSpPr>
        <dsp:cNvPr id="0" name=""/>
        <dsp:cNvSpPr/>
      </dsp:nvSpPr>
      <dsp:spPr>
        <a:xfrm>
          <a:off x="271884"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1A39A3B1-F679-496E-8FBC-335A9AE9A8A4}">
      <dsp:nvSpPr>
        <dsp:cNvPr id="0" name=""/>
        <dsp:cNvSpPr/>
      </dsp:nvSpPr>
      <dsp:spPr>
        <a:xfrm>
          <a:off x="1087811" y="3251232"/>
          <a:ext cx="964401"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1</a:t>
          </a:r>
          <a:r>
            <a:rPr lang="fr-FR" sz="1400" kern="1200" baseline="30000" dirty="0">
              <a:latin typeface="Calibri" panose="020F0502020204030204" pitchFamily="34" charset="0"/>
              <a:cs typeface="Calibri" panose="020F0502020204030204" pitchFamily="34" charset="0"/>
            </a:rPr>
            <a:t>ère</a:t>
          </a:r>
          <a:r>
            <a:rPr lang="fr-FR" sz="1400" kern="1200" dirty="0">
              <a:latin typeface="Calibri" panose="020F0502020204030204" pitchFamily="34" charset="0"/>
              <a:cs typeface="Calibri" panose="020F0502020204030204" pitchFamily="34" charset="0"/>
            </a:rPr>
            <a:t> rencontre des foyers intéressés</a:t>
          </a:r>
        </a:p>
      </dsp:txBody>
      <dsp:txXfrm>
        <a:off x="1087811" y="3251232"/>
        <a:ext cx="964401" cy="2167488"/>
      </dsp:txXfrm>
    </dsp:sp>
    <dsp:sp modelId="{35DE3DB8-3173-4A5D-8BEB-FA0DB2E98535}">
      <dsp:nvSpPr>
        <dsp:cNvPr id="0" name=""/>
        <dsp:cNvSpPr/>
      </dsp:nvSpPr>
      <dsp:spPr>
        <a:xfrm>
          <a:off x="1299075"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F626EBE-126A-442F-843E-23232A27C7FD}">
      <dsp:nvSpPr>
        <dsp:cNvPr id="0" name=""/>
        <dsp:cNvSpPr/>
      </dsp:nvSpPr>
      <dsp:spPr>
        <a:xfrm>
          <a:off x="2095932" y="0"/>
          <a:ext cx="1028416"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Visites d’éco-lieux inspirants </a:t>
          </a:r>
        </a:p>
      </dsp:txBody>
      <dsp:txXfrm>
        <a:off x="2095932" y="0"/>
        <a:ext cx="1028416" cy="2167488"/>
      </dsp:txXfrm>
    </dsp:sp>
    <dsp:sp modelId="{810C26DF-3C52-4413-9C85-AA2B1BDC90B2}">
      <dsp:nvSpPr>
        <dsp:cNvPr id="0" name=""/>
        <dsp:cNvSpPr/>
      </dsp:nvSpPr>
      <dsp:spPr>
        <a:xfrm>
          <a:off x="2339204"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BDF8FE8-7CA7-48A3-A628-F1156F4B3478}">
      <dsp:nvSpPr>
        <dsp:cNvPr id="0" name=""/>
        <dsp:cNvSpPr/>
      </dsp:nvSpPr>
      <dsp:spPr>
        <a:xfrm>
          <a:off x="3168069" y="3251232"/>
          <a:ext cx="964943"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Début des visites de lieux potentiels</a:t>
          </a:r>
        </a:p>
      </dsp:txBody>
      <dsp:txXfrm>
        <a:off x="3168069" y="3251232"/>
        <a:ext cx="964943" cy="2167488"/>
      </dsp:txXfrm>
    </dsp:sp>
    <dsp:sp modelId="{940DD42A-5CB1-4967-AF81-769059466ABD}">
      <dsp:nvSpPr>
        <dsp:cNvPr id="0" name=""/>
        <dsp:cNvSpPr/>
      </dsp:nvSpPr>
      <dsp:spPr>
        <a:xfrm>
          <a:off x="3379604"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0FE48707-4E77-4FB3-86B1-40568F5AAE9C}">
      <dsp:nvSpPr>
        <dsp:cNvPr id="0" name=""/>
        <dsp:cNvSpPr/>
      </dsp:nvSpPr>
      <dsp:spPr>
        <a:xfrm>
          <a:off x="4176732" y="0"/>
          <a:ext cx="968825"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Formation </a:t>
          </a:r>
          <a:r>
            <a:rPr lang="fr-FR" sz="1400" kern="1200" dirty="0" err="1">
              <a:solidFill>
                <a:prstClr val="black">
                  <a:hueOff val="0"/>
                  <a:satOff val="0"/>
                  <a:lumOff val="0"/>
                  <a:alphaOff val="0"/>
                </a:prstClr>
              </a:solidFill>
              <a:latin typeface="Calibri" panose="020F0502020204030204" pitchFamily="34" charset="0"/>
              <a:ea typeface="+mn-ea"/>
              <a:cs typeface="Calibri" panose="020F0502020204030204" pitchFamily="34" charset="0"/>
            </a:rPr>
            <a:t>perma-culture</a:t>
          </a:r>
          <a:r>
            <a:rPr lang="fr-FR" sz="1400" kern="1200" dirty="0">
              <a:solidFill>
                <a:prstClr val="black">
                  <a:hueOff val="0"/>
                  <a:satOff val="0"/>
                  <a:lumOff val="0"/>
                  <a:alphaOff val="0"/>
                </a:prstClr>
              </a:solidFill>
              <a:latin typeface="Calibri" panose="020F0502020204030204" pitchFamily="34" charset="0"/>
              <a:ea typeface="+mn-ea"/>
              <a:cs typeface="Calibri" panose="020F0502020204030204" pitchFamily="34" charset="0"/>
            </a:rPr>
            <a:t> </a:t>
          </a:r>
          <a:r>
            <a:rPr lang="fr-FR" sz="1400" kern="1200" dirty="0">
              <a:latin typeface="Calibri" panose="020F0502020204030204" pitchFamily="34" charset="0"/>
              <a:cs typeface="Calibri" panose="020F0502020204030204" pitchFamily="34" charset="0"/>
            </a:rPr>
            <a:t>pour conduite du projet</a:t>
          </a:r>
        </a:p>
      </dsp:txBody>
      <dsp:txXfrm>
        <a:off x="4176732" y="0"/>
        <a:ext cx="968825" cy="2167488"/>
      </dsp:txXfrm>
    </dsp:sp>
    <dsp:sp modelId="{D535AB6E-1EBB-4314-8729-06DC893B5C1D}">
      <dsp:nvSpPr>
        <dsp:cNvPr id="0" name=""/>
        <dsp:cNvSpPr/>
      </dsp:nvSpPr>
      <dsp:spPr>
        <a:xfrm>
          <a:off x="4390209"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78F9FD0C-6A30-4E3F-BFB8-C94651896526}">
      <dsp:nvSpPr>
        <dsp:cNvPr id="0" name=""/>
        <dsp:cNvSpPr/>
      </dsp:nvSpPr>
      <dsp:spPr>
        <a:xfrm>
          <a:off x="5189278" y="3251232"/>
          <a:ext cx="874407"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Etude notariale pour le montage juridique et financier</a:t>
          </a:r>
        </a:p>
      </dsp:txBody>
      <dsp:txXfrm>
        <a:off x="5189278" y="3251232"/>
        <a:ext cx="874407" cy="2167488"/>
      </dsp:txXfrm>
    </dsp:sp>
    <dsp:sp modelId="{36106D54-CFF0-42DF-BD13-8C1910C8E2BA}">
      <dsp:nvSpPr>
        <dsp:cNvPr id="0" name=""/>
        <dsp:cNvSpPr/>
      </dsp:nvSpPr>
      <dsp:spPr>
        <a:xfrm>
          <a:off x="5355546"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199F8EF7-F286-4CCD-8D40-E491D692CDF2}">
      <dsp:nvSpPr>
        <dsp:cNvPr id="0" name=""/>
        <dsp:cNvSpPr/>
      </dsp:nvSpPr>
      <dsp:spPr>
        <a:xfrm>
          <a:off x="6107406" y="0"/>
          <a:ext cx="1019917"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Habitats réversibles intégrés au projet</a:t>
          </a:r>
        </a:p>
      </dsp:txBody>
      <dsp:txXfrm>
        <a:off x="6107406" y="0"/>
        <a:ext cx="1019917" cy="2167488"/>
      </dsp:txXfrm>
    </dsp:sp>
    <dsp:sp modelId="{1493B1AA-616D-4ED3-BFC3-0ED2F3B40712}">
      <dsp:nvSpPr>
        <dsp:cNvPr id="0" name=""/>
        <dsp:cNvSpPr/>
      </dsp:nvSpPr>
      <dsp:spPr>
        <a:xfrm>
          <a:off x="6346428"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86A0BDB7-3484-4A53-AFF4-F51214F24BCF}">
      <dsp:nvSpPr>
        <dsp:cNvPr id="0" name=""/>
        <dsp:cNvSpPr/>
      </dsp:nvSpPr>
      <dsp:spPr>
        <a:xfrm>
          <a:off x="7171043" y="3251232"/>
          <a:ext cx="1084605"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Création de l’association</a:t>
          </a:r>
        </a:p>
      </dsp:txBody>
      <dsp:txXfrm>
        <a:off x="7171043" y="3251232"/>
        <a:ext cx="1084605" cy="2167488"/>
      </dsp:txXfrm>
    </dsp:sp>
    <dsp:sp modelId="{7A9E3130-9377-4669-9E16-66BC47F950D9}">
      <dsp:nvSpPr>
        <dsp:cNvPr id="0" name=""/>
        <dsp:cNvSpPr/>
      </dsp:nvSpPr>
      <dsp:spPr>
        <a:xfrm>
          <a:off x="7442410"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5D5B062-FA2B-41B9-94DC-5D66362B4B8F}">
      <dsp:nvSpPr>
        <dsp:cNvPr id="0" name=""/>
        <dsp:cNvSpPr/>
      </dsp:nvSpPr>
      <dsp:spPr>
        <a:xfrm>
          <a:off x="8299370" y="0"/>
          <a:ext cx="1120334"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Font typeface="Arial" panose="020B0604020202020204" pitchFamily="34" charset="0"/>
            <a:buNone/>
          </a:pPr>
          <a:endParaRPr lang="fr-FR" sz="1400" kern="1200" dirty="0">
            <a:latin typeface="Calibri" panose="020F0502020204030204" pitchFamily="34" charset="0"/>
            <a:cs typeface="Calibri" panose="020F0502020204030204" pitchFamily="34" charset="0"/>
          </a:endParaRPr>
        </a:p>
      </dsp:txBody>
      <dsp:txXfrm>
        <a:off x="8299370" y="0"/>
        <a:ext cx="1120334" cy="2167488"/>
      </dsp:txXfrm>
    </dsp:sp>
    <dsp:sp modelId="{F551E770-56D5-4005-9FC8-141D934EE820}">
      <dsp:nvSpPr>
        <dsp:cNvPr id="0" name=""/>
        <dsp:cNvSpPr/>
      </dsp:nvSpPr>
      <dsp:spPr>
        <a:xfrm>
          <a:off x="8588601"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00831005-C9EA-466B-BEBD-76CC8ACCC851}">
      <dsp:nvSpPr>
        <dsp:cNvPr id="0" name=""/>
        <dsp:cNvSpPr/>
      </dsp:nvSpPr>
      <dsp:spPr>
        <a:xfrm>
          <a:off x="9548749" y="3236753"/>
          <a:ext cx="1085506"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Contre Visite des </a:t>
          </a:r>
          <a:r>
            <a:rPr lang="fr-FR" sz="1400" kern="1200" dirty="0" err="1">
              <a:latin typeface="Calibri" panose="020F0502020204030204" pitchFamily="34" charset="0"/>
              <a:cs typeface="Calibri" panose="020F0502020204030204" pitchFamily="34" charset="0"/>
            </a:rPr>
            <a:t>Rochards</a:t>
          </a:r>
          <a:endParaRPr lang="fr-FR" sz="1400" kern="1200" dirty="0">
            <a:latin typeface="Calibri" panose="020F0502020204030204" pitchFamily="34" charset="0"/>
            <a:cs typeface="Calibri" panose="020F0502020204030204" pitchFamily="34" charset="0"/>
          </a:endParaRPr>
        </a:p>
      </dsp:txBody>
      <dsp:txXfrm>
        <a:off x="9548749" y="3236753"/>
        <a:ext cx="1085506" cy="2167488"/>
      </dsp:txXfrm>
    </dsp:sp>
    <dsp:sp modelId="{41A2B2DC-3797-4057-BE50-EF2AC0CC728F}">
      <dsp:nvSpPr>
        <dsp:cNvPr id="0" name=""/>
        <dsp:cNvSpPr/>
      </dsp:nvSpPr>
      <dsp:spPr>
        <a:xfrm>
          <a:off x="9735241" y="2438424"/>
          <a:ext cx="541872" cy="5418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239E-0105-4372-A805-A621DE8E0459}">
      <dsp:nvSpPr>
        <dsp:cNvPr id="0" name=""/>
        <dsp:cNvSpPr/>
      </dsp:nvSpPr>
      <dsp:spPr>
        <a:xfrm>
          <a:off x="0" y="1625616"/>
          <a:ext cx="11721720" cy="2167488"/>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FBCD1-F099-420C-B3FB-BB4FCED9770A}">
      <dsp:nvSpPr>
        <dsp:cNvPr id="0" name=""/>
        <dsp:cNvSpPr/>
      </dsp:nvSpPr>
      <dsp:spPr>
        <a:xfrm>
          <a:off x="616" y="0"/>
          <a:ext cx="1043473"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Offre d’achat les </a:t>
          </a:r>
          <a:r>
            <a:rPr lang="fr-FR" sz="1400" kern="1200" dirty="0" err="1">
              <a:latin typeface="Calibri" panose="020F0502020204030204" pitchFamily="34" charset="0"/>
              <a:cs typeface="Calibri" panose="020F0502020204030204" pitchFamily="34" charset="0"/>
            </a:rPr>
            <a:t>Rochards</a:t>
          </a:r>
          <a:r>
            <a:rPr lang="fr-FR" sz="1400" kern="1200" dirty="0">
              <a:latin typeface="Calibri" panose="020F0502020204030204" pitchFamily="34" charset="0"/>
              <a:cs typeface="Calibri" panose="020F0502020204030204" pitchFamily="34" charset="0"/>
            </a:rPr>
            <a:t> acceptée</a:t>
          </a:r>
        </a:p>
      </dsp:txBody>
      <dsp:txXfrm>
        <a:off x="616" y="0"/>
        <a:ext cx="1043473" cy="2167488"/>
      </dsp:txXfrm>
    </dsp:sp>
    <dsp:sp modelId="{7F366E39-AACB-4C49-ADA3-72CF293458C6}">
      <dsp:nvSpPr>
        <dsp:cNvPr id="0" name=""/>
        <dsp:cNvSpPr/>
      </dsp:nvSpPr>
      <dsp:spPr>
        <a:xfrm>
          <a:off x="251417" y="2438424"/>
          <a:ext cx="541872" cy="54187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1A39A3B1-F679-496E-8FBC-335A9AE9A8A4}">
      <dsp:nvSpPr>
        <dsp:cNvPr id="0" name=""/>
        <dsp:cNvSpPr/>
      </dsp:nvSpPr>
      <dsp:spPr>
        <a:xfrm>
          <a:off x="1087811" y="3251232"/>
          <a:ext cx="964401"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Vente de notre maison de Niort : offre d’achat acceptée</a:t>
          </a:r>
        </a:p>
      </dsp:txBody>
      <dsp:txXfrm>
        <a:off x="1087811" y="3251232"/>
        <a:ext cx="964401" cy="2167488"/>
      </dsp:txXfrm>
    </dsp:sp>
    <dsp:sp modelId="{35DE3DB8-3173-4A5D-8BEB-FA0DB2E98535}">
      <dsp:nvSpPr>
        <dsp:cNvPr id="0" name=""/>
        <dsp:cNvSpPr/>
      </dsp:nvSpPr>
      <dsp:spPr>
        <a:xfrm>
          <a:off x="1299075" y="2438424"/>
          <a:ext cx="541872" cy="541872"/>
        </a:xfrm>
        <a:prstGeom prst="ellipse">
          <a:avLst/>
        </a:prstGeom>
        <a:solidFill>
          <a:schemeClr val="accent4">
            <a:hueOff val="449944"/>
            <a:satOff val="770"/>
            <a:lumOff val="-719"/>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F626EBE-126A-442F-843E-23232A27C7FD}">
      <dsp:nvSpPr>
        <dsp:cNvPr id="0" name=""/>
        <dsp:cNvSpPr/>
      </dsp:nvSpPr>
      <dsp:spPr>
        <a:xfrm>
          <a:off x="2095932" y="0"/>
          <a:ext cx="1028416"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Signatures des compromis achat et vente</a:t>
          </a:r>
        </a:p>
      </dsp:txBody>
      <dsp:txXfrm>
        <a:off x="2095932" y="0"/>
        <a:ext cx="1028416" cy="2167488"/>
      </dsp:txXfrm>
    </dsp:sp>
    <dsp:sp modelId="{810C26DF-3C52-4413-9C85-AA2B1BDC90B2}">
      <dsp:nvSpPr>
        <dsp:cNvPr id="0" name=""/>
        <dsp:cNvSpPr/>
      </dsp:nvSpPr>
      <dsp:spPr>
        <a:xfrm>
          <a:off x="2339204" y="2438424"/>
          <a:ext cx="541872" cy="541872"/>
        </a:xfrm>
        <a:prstGeom prst="ellipse">
          <a:avLst/>
        </a:prstGeom>
        <a:solidFill>
          <a:schemeClr val="accent4">
            <a:hueOff val="899889"/>
            <a:satOff val="1540"/>
            <a:lumOff val="-143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BDF8FE8-7CA7-48A3-A628-F1156F4B3478}">
      <dsp:nvSpPr>
        <dsp:cNvPr id="0" name=""/>
        <dsp:cNvSpPr/>
      </dsp:nvSpPr>
      <dsp:spPr>
        <a:xfrm>
          <a:off x="3168069" y="3251232"/>
          <a:ext cx="964943"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1 nouveau foyer intègre le projet</a:t>
          </a:r>
        </a:p>
      </dsp:txBody>
      <dsp:txXfrm>
        <a:off x="3168069" y="3251232"/>
        <a:ext cx="964943" cy="2167488"/>
      </dsp:txXfrm>
    </dsp:sp>
    <dsp:sp modelId="{940DD42A-5CB1-4967-AF81-769059466ABD}">
      <dsp:nvSpPr>
        <dsp:cNvPr id="0" name=""/>
        <dsp:cNvSpPr/>
      </dsp:nvSpPr>
      <dsp:spPr>
        <a:xfrm>
          <a:off x="3379604" y="2438424"/>
          <a:ext cx="541872" cy="541872"/>
        </a:xfrm>
        <a:prstGeom prst="ellipse">
          <a:avLst/>
        </a:prstGeom>
        <a:solidFill>
          <a:schemeClr val="accent4">
            <a:hueOff val="1349833"/>
            <a:satOff val="2310"/>
            <a:lumOff val="-2157"/>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0FE48707-4E77-4FB3-86B1-40568F5AAE9C}">
      <dsp:nvSpPr>
        <dsp:cNvPr id="0" name=""/>
        <dsp:cNvSpPr/>
      </dsp:nvSpPr>
      <dsp:spPr>
        <a:xfrm>
          <a:off x="4176732" y="0"/>
          <a:ext cx="968825"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Création de la SCI</a:t>
          </a:r>
        </a:p>
      </dsp:txBody>
      <dsp:txXfrm>
        <a:off x="4176732" y="0"/>
        <a:ext cx="968825" cy="2167488"/>
      </dsp:txXfrm>
    </dsp:sp>
    <dsp:sp modelId="{D535AB6E-1EBB-4314-8729-06DC893B5C1D}">
      <dsp:nvSpPr>
        <dsp:cNvPr id="0" name=""/>
        <dsp:cNvSpPr/>
      </dsp:nvSpPr>
      <dsp:spPr>
        <a:xfrm>
          <a:off x="4390209" y="2438424"/>
          <a:ext cx="541872" cy="541872"/>
        </a:xfrm>
        <a:prstGeom prst="ellipse">
          <a:avLst/>
        </a:prstGeom>
        <a:solidFill>
          <a:schemeClr val="accent4">
            <a:hueOff val="1799777"/>
            <a:satOff val="3080"/>
            <a:lumOff val="-2876"/>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78F9FD0C-6A30-4E3F-BFB8-C94651896526}">
      <dsp:nvSpPr>
        <dsp:cNvPr id="0" name=""/>
        <dsp:cNvSpPr/>
      </dsp:nvSpPr>
      <dsp:spPr>
        <a:xfrm>
          <a:off x="5189278" y="3251232"/>
          <a:ext cx="874407"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Arrivée de notre famille sur le lieu</a:t>
          </a:r>
        </a:p>
      </dsp:txBody>
      <dsp:txXfrm>
        <a:off x="5189278" y="3251232"/>
        <a:ext cx="874407" cy="2167488"/>
      </dsp:txXfrm>
    </dsp:sp>
    <dsp:sp modelId="{36106D54-CFF0-42DF-BD13-8C1910C8E2BA}">
      <dsp:nvSpPr>
        <dsp:cNvPr id="0" name=""/>
        <dsp:cNvSpPr/>
      </dsp:nvSpPr>
      <dsp:spPr>
        <a:xfrm>
          <a:off x="5355546" y="2438424"/>
          <a:ext cx="541872" cy="541872"/>
        </a:xfrm>
        <a:prstGeom prst="ellipse">
          <a:avLst/>
        </a:prstGeom>
        <a:solidFill>
          <a:schemeClr val="accent4">
            <a:hueOff val="2249722"/>
            <a:satOff val="3849"/>
            <a:lumOff val="-3594"/>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199F8EF7-F286-4CCD-8D40-E491D692CDF2}">
      <dsp:nvSpPr>
        <dsp:cNvPr id="0" name=""/>
        <dsp:cNvSpPr/>
      </dsp:nvSpPr>
      <dsp:spPr>
        <a:xfrm>
          <a:off x="6107406" y="0"/>
          <a:ext cx="1019917"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Le 2</a:t>
          </a:r>
          <a:r>
            <a:rPr lang="fr-FR" sz="1400" kern="1200" baseline="30000" dirty="0">
              <a:latin typeface="Calibri" panose="020F0502020204030204" pitchFamily="34" charset="0"/>
              <a:cs typeface="Calibri" panose="020F0502020204030204" pitchFamily="34" charset="0"/>
            </a:rPr>
            <a:t>ème</a:t>
          </a:r>
          <a:r>
            <a:rPr lang="fr-FR" sz="1400" kern="1200" dirty="0">
              <a:latin typeface="Calibri" panose="020F0502020204030204" pitchFamily="34" charset="0"/>
              <a:cs typeface="Calibri" panose="020F0502020204030204" pitchFamily="34" charset="0"/>
            </a:rPr>
            <a:t> foyer intègre le lieu (location)</a:t>
          </a:r>
        </a:p>
      </dsp:txBody>
      <dsp:txXfrm>
        <a:off x="6107406" y="0"/>
        <a:ext cx="1019917" cy="2167488"/>
      </dsp:txXfrm>
    </dsp:sp>
    <dsp:sp modelId="{1493B1AA-616D-4ED3-BFC3-0ED2F3B40712}">
      <dsp:nvSpPr>
        <dsp:cNvPr id="0" name=""/>
        <dsp:cNvSpPr/>
      </dsp:nvSpPr>
      <dsp:spPr>
        <a:xfrm>
          <a:off x="6346428" y="2438424"/>
          <a:ext cx="541872" cy="541872"/>
        </a:xfrm>
        <a:prstGeom prst="ellipse">
          <a:avLst/>
        </a:prstGeom>
        <a:solidFill>
          <a:schemeClr val="accent4">
            <a:hueOff val="2699666"/>
            <a:satOff val="4619"/>
            <a:lumOff val="-431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86A0BDB7-3484-4A53-AFF4-F51214F24BCF}">
      <dsp:nvSpPr>
        <dsp:cNvPr id="0" name=""/>
        <dsp:cNvSpPr/>
      </dsp:nvSpPr>
      <dsp:spPr>
        <a:xfrm>
          <a:off x="7171043" y="3251232"/>
          <a:ext cx="1084605"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Lancement des 1</a:t>
          </a:r>
          <a:r>
            <a:rPr lang="fr-FR" sz="1400" kern="1200" baseline="30000" dirty="0">
              <a:latin typeface="Calibri" panose="020F0502020204030204" pitchFamily="34" charset="0"/>
              <a:cs typeface="Calibri" panose="020F0502020204030204" pitchFamily="34" charset="0"/>
            </a:rPr>
            <a:t>er</a:t>
          </a:r>
          <a:r>
            <a:rPr lang="fr-FR" sz="1400" kern="1200" dirty="0">
              <a:latin typeface="Calibri" panose="020F0502020204030204" pitchFamily="34" charset="0"/>
              <a:cs typeface="Calibri" panose="020F0502020204030204" pitchFamily="34" charset="0"/>
            </a:rPr>
            <a:t> travaux de rénovation sur le lieu</a:t>
          </a:r>
        </a:p>
      </dsp:txBody>
      <dsp:txXfrm>
        <a:off x="7171043" y="3251232"/>
        <a:ext cx="1084605" cy="2167488"/>
      </dsp:txXfrm>
    </dsp:sp>
    <dsp:sp modelId="{7A9E3130-9377-4669-9E16-66BC47F950D9}">
      <dsp:nvSpPr>
        <dsp:cNvPr id="0" name=""/>
        <dsp:cNvSpPr/>
      </dsp:nvSpPr>
      <dsp:spPr>
        <a:xfrm>
          <a:off x="7442410" y="2438424"/>
          <a:ext cx="541872" cy="541872"/>
        </a:xfrm>
        <a:prstGeom prst="ellipse">
          <a:avLst/>
        </a:prstGeom>
        <a:solidFill>
          <a:schemeClr val="accent4">
            <a:hueOff val="3149610"/>
            <a:satOff val="5389"/>
            <a:lumOff val="-5032"/>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5D5B062-FA2B-41B9-94DC-5D66362B4B8F}">
      <dsp:nvSpPr>
        <dsp:cNvPr id="0" name=""/>
        <dsp:cNvSpPr/>
      </dsp:nvSpPr>
      <dsp:spPr>
        <a:xfrm>
          <a:off x="8299370" y="0"/>
          <a:ext cx="1120334"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Font typeface="Arial" panose="020B0604020202020204" pitchFamily="34" charset="0"/>
            <a:buNone/>
          </a:pPr>
          <a:endParaRPr lang="fr-FR" sz="1400" kern="1200" dirty="0">
            <a:latin typeface="Calibri" panose="020F0502020204030204" pitchFamily="34" charset="0"/>
            <a:cs typeface="Calibri" panose="020F0502020204030204" pitchFamily="34" charset="0"/>
          </a:endParaRPr>
        </a:p>
      </dsp:txBody>
      <dsp:txXfrm>
        <a:off x="8299370" y="0"/>
        <a:ext cx="1120334" cy="2167488"/>
      </dsp:txXfrm>
    </dsp:sp>
    <dsp:sp modelId="{F551E770-56D5-4005-9FC8-141D934EE820}">
      <dsp:nvSpPr>
        <dsp:cNvPr id="0" name=""/>
        <dsp:cNvSpPr/>
      </dsp:nvSpPr>
      <dsp:spPr>
        <a:xfrm>
          <a:off x="8588601" y="2438424"/>
          <a:ext cx="541872" cy="541872"/>
        </a:xfrm>
        <a:prstGeom prst="ellipse">
          <a:avLst/>
        </a:prstGeom>
        <a:solidFill>
          <a:schemeClr val="accent4">
            <a:hueOff val="3599555"/>
            <a:satOff val="6159"/>
            <a:lumOff val="-5751"/>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00831005-C9EA-466B-BEBD-76CC8ACCC851}">
      <dsp:nvSpPr>
        <dsp:cNvPr id="0" name=""/>
        <dsp:cNvSpPr/>
      </dsp:nvSpPr>
      <dsp:spPr>
        <a:xfrm>
          <a:off x="9548749" y="3236753"/>
          <a:ext cx="1085506" cy="216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fr-FR" sz="1400" kern="1200" dirty="0">
              <a:latin typeface="Calibri" panose="020F0502020204030204" pitchFamily="34" charset="0"/>
              <a:cs typeface="Calibri" panose="020F0502020204030204" pitchFamily="34" charset="0"/>
            </a:rPr>
            <a:t>Rencontre avec les futurs partenaires</a:t>
          </a:r>
        </a:p>
      </dsp:txBody>
      <dsp:txXfrm>
        <a:off x="9548749" y="3236753"/>
        <a:ext cx="1085506" cy="2167488"/>
      </dsp:txXfrm>
    </dsp:sp>
    <dsp:sp modelId="{41A2B2DC-3797-4057-BE50-EF2AC0CC728F}">
      <dsp:nvSpPr>
        <dsp:cNvPr id="0" name=""/>
        <dsp:cNvSpPr/>
      </dsp:nvSpPr>
      <dsp:spPr>
        <a:xfrm>
          <a:off x="9735241" y="2438424"/>
          <a:ext cx="541872" cy="541872"/>
        </a:xfrm>
        <a:prstGeom prst="ellipse">
          <a:avLst/>
        </a:prstGeom>
        <a:solidFill>
          <a:schemeClr val="accent4">
            <a:hueOff val="4049499"/>
            <a:satOff val="6929"/>
            <a:lumOff val="-647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7F5CAE76-A528-426B-BBB1-EE3455633D33}" type="slidenum">
              <a:t>‹N°›</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1451520" y="201564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31" name="PlaceHolder 3"/>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102E2B39-A437-4EDE-897C-21A0B9667F03}"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3"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34"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35"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36" name="PlaceHolder 5"/>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E9541B8-6590-4703-8CAB-81F3600490F8}" type="slidenum">
              <a:t>‹N°›</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8" name="PlaceHolder 2"/>
          <p:cNvSpPr>
            <a:spLocks noGrp="1"/>
          </p:cNvSpPr>
          <p:nvPr>
            <p:ph type="body"/>
          </p:nvPr>
        </p:nvSpPr>
        <p:spPr>
          <a:xfrm>
            <a:off x="145152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39" name="PlaceHolder 3"/>
          <p:cNvSpPr>
            <a:spLocks noGrp="1"/>
          </p:cNvSpPr>
          <p:nvPr>
            <p:ph type="body"/>
          </p:nvPr>
        </p:nvSpPr>
        <p:spPr>
          <a:xfrm>
            <a:off x="4592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0" name="PlaceHolder 4"/>
          <p:cNvSpPr>
            <a:spLocks noGrp="1"/>
          </p:cNvSpPr>
          <p:nvPr>
            <p:ph type="body"/>
          </p:nvPr>
        </p:nvSpPr>
        <p:spPr>
          <a:xfrm>
            <a:off x="7733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1" name="PlaceHolder 5"/>
          <p:cNvSpPr>
            <a:spLocks noGrp="1"/>
          </p:cNvSpPr>
          <p:nvPr>
            <p:ph type="body"/>
          </p:nvPr>
        </p:nvSpPr>
        <p:spPr>
          <a:xfrm>
            <a:off x="145152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2" name="PlaceHolder 6"/>
          <p:cNvSpPr>
            <a:spLocks noGrp="1"/>
          </p:cNvSpPr>
          <p:nvPr>
            <p:ph type="body"/>
          </p:nvPr>
        </p:nvSpPr>
        <p:spPr>
          <a:xfrm>
            <a:off x="4592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3" name="PlaceHolder 7"/>
          <p:cNvSpPr>
            <a:spLocks noGrp="1"/>
          </p:cNvSpPr>
          <p:nvPr>
            <p:ph type="body"/>
          </p:nvPr>
        </p:nvSpPr>
        <p:spPr>
          <a:xfrm>
            <a:off x="7733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6CAE0AF1-8F7C-4A7B-B55F-6759D6316D2C}" type="slidenum">
              <a:t>‹N°›</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77B38D74-54CA-4F6F-AC39-A7BD2A28E9D4}" type="slidenum">
              <a:t>‹N°›</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3" name="PlaceHolder 2"/>
          <p:cNvSpPr>
            <a:spLocks noGrp="1"/>
          </p:cNvSpPr>
          <p:nvPr>
            <p:ph type="subTitle"/>
          </p:nvPr>
        </p:nvSpPr>
        <p:spPr>
          <a:xfrm>
            <a:off x="1451520" y="2015640"/>
            <a:ext cx="9290880" cy="3450240"/>
          </a:xfrm>
          <a:prstGeom prst="rect">
            <a:avLst/>
          </a:prstGeom>
        </p:spPr>
        <p:txBody>
          <a:bodyPr lIns="0" tIns="0" rIns="0" bIns="0" anchor="ctr">
            <a:noAutofit/>
          </a:bodyPr>
          <a:lstStyle/>
          <a:p>
            <a:pPr algn="ctr"/>
            <a:endParaRPr lang="fr-FR" sz="3200" b="0" strike="noStrike" spc="-1">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6D01AF54-071F-4948-8D10-E633B806BA78}"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5" name="PlaceHolder 2"/>
          <p:cNvSpPr>
            <a:spLocks noGrp="1"/>
          </p:cNvSpPr>
          <p:nvPr>
            <p:ph type="body"/>
          </p:nvPr>
        </p:nvSpPr>
        <p:spPr>
          <a:xfrm>
            <a:off x="1451520" y="2015640"/>
            <a:ext cx="929088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ADF34F25-CEB5-4198-9F0B-50C965372003}" type="slidenum">
              <a:t>‹N°›</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7"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8"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1E64DDE3-2CEB-4346-A5EA-9E7CA28D1145}"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439BEDE6-9185-4742-AF4F-05FB4658FF23}"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1451520" y="804600"/>
            <a:ext cx="9290880" cy="4863960"/>
          </a:xfrm>
          <a:prstGeom prst="rect">
            <a:avLst/>
          </a:prstGeom>
        </p:spPr>
        <p:txBody>
          <a:bodyPr lIns="0" tIns="0" rIns="0" bIns="0" anchor="ctr">
            <a:noAutofit/>
          </a:bodyPr>
          <a:lstStyle/>
          <a:p>
            <a:pPr algn="ctr"/>
            <a:endParaRPr lang="fr-FR" sz="3200" b="0" strike="noStrike" spc="-1">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645B3744-80AE-4153-8C10-19C96727B6B8}" type="slidenum">
              <a:t>‹N°›</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2"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3"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4"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5D49F42D-415D-4663-9B6D-FE9EE09632FA}"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 name="PlaceHolder 2"/>
          <p:cNvSpPr>
            <a:spLocks noGrp="1"/>
          </p:cNvSpPr>
          <p:nvPr>
            <p:ph type="subTitle"/>
          </p:nvPr>
        </p:nvSpPr>
        <p:spPr>
          <a:xfrm>
            <a:off x="1451520" y="2015640"/>
            <a:ext cx="9290880" cy="3450240"/>
          </a:xfrm>
          <a:prstGeom prst="rect">
            <a:avLst/>
          </a:prstGeom>
        </p:spPr>
        <p:txBody>
          <a:bodyPr lIns="0" tIns="0" rIns="0" bIns="0" anchor="ctr">
            <a:noAutofit/>
          </a:bodyPr>
          <a:lstStyle/>
          <a:p>
            <a:pPr algn="ctr"/>
            <a:endParaRPr lang="fr-FR" sz="3200" b="0" strike="noStrike" spc="-1">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6B36472-C6D8-4B1C-A65B-34E3D83BB417}"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6"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7"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8" name="PlaceHolder 4"/>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6EB91921-C3BA-4A1A-BA3D-9AFFE61EFB07}"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0"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1"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2" name="PlaceHolder 4"/>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8C1B3176-0AAC-47D7-8FA5-FD1C356F0168}" type="slidenum">
              <a:t>‹N°›</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4" name="PlaceHolder 2"/>
          <p:cNvSpPr>
            <a:spLocks noGrp="1"/>
          </p:cNvSpPr>
          <p:nvPr>
            <p:ph type="body"/>
          </p:nvPr>
        </p:nvSpPr>
        <p:spPr>
          <a:xfrm>
            <a:off x="1451520" y="201564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5" name="PlaceHolder 3"/>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3489D27F-27B4-45F5-8CAF-911471ABCA48}" type="slidenum">
              <a:t>‹N°›</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77"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8"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9"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0" name="PlaceHolder 5"/>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B7688981-F645-4A16-B1FE-11A1BF75D699}" type="slidenum">
              <a:t>‹N°›</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82" name="PlaceHolder 2"/>
          <p:cNvSpPr>
            <a:spLocks noGrp="1"/>
          </p:cNvSpPr>
          <p:nvPr>
            <p:ph type="body"/>
          </p:nvPr>
        </p:nvSpPr>
        <p:spPr>
          <a:xfrm>
            <a:off x="145152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3" name="PlaceHolder 3"/>
          <p:cNvSpPr>
            <a:spLocks noGrp="1"/>
          </p:cNvSpPr>
          <p:nvPr>
            <p:ph type="body"/>
          </p:nvPr>
        </p:nvSpPr>
        <p:spPr>
          <a:xfrm>
            <a:off x="4592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4" name="PlaceHolder 4"/>
          <p:cNvSpPr>
            <a:spLocks noGrp="1"/>
          </p:cNvSpPr>
          <p:nvPr>
            <p:ph type="body"/>
          </p:nvPr>
        </p:nvSpPr>
        <p:spPr>
          <a:xfrm>
            <a:off x="7733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5" name="PlaceHolder 5"/>
          <p:cNvSpPr>
            <a:spLocks noGrp="1"/>
          </p:cNvSpPr>
          <p:nvPr>
            <p:ph type="body"/>
          </p:nvPr>
        </p:nvSpPr>
        <p:spPr>
          <a:xfrm>
            <a:off x="145152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6" name="PlaceHolder 6"/>
          <p:cNvSpPr>
            <a:spLocks noGrp="1"/>
          </p:cNvSpPr>
          <p:nvPr>
            <p:ph type="body"/>
          </p:nvPr>
        </p:nvSpPr>
        <p:spPr>
          <a:xfrm>
            <a:off x="4592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87" name="PlaceHolder 7"/>
          <p:cNvSpPr>
            <a:spLocks noGrp="1"/>
          </p:cNvSpPr>
          <p:nvPr>
            <p:ph type="body"/>
          </p:nvPr>
        </p:nvSpPr>
        <p:spPr>
          <a:xfrm>
            <a:off x="7733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3FF6C324-5401-4FB5-9290-EBBC0B7F81B5}" type="slidenum">
              <a:t>‹N°›</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81E58596-A627-4F53-8238-391F03DA25C6}" type="slidenum">
              <a:t>‹N°›</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7" name="PlaceHolder 2"/>
          <p:cNvSpPr>
            <a:spLocks noGrp="1"/>
          </p:cNvSpPr>
          <p:nvPr>
            <p:ph type="subTitle"/>
          </p:nvPr>
        </p:nvSpPr>
        <p:spPr>
          <a:xfrm>
            <a:off x="1451520" y="2015640"/>
            <a:ext cx="9290880" cy="3450240"/>
          </a:xfrm>
          <a:prstGeom prst="rect">
            <a:avLst/>
          </a:prstGeom>
        </p:spPr>
        <p:txBody>
          <a:bodyPr lIns="0" tIns="0" rIns="0" bIns="0" anchor="ctr">
            <a:noAutofit/>
          </a:bodyPr>
          <a:lstStyle/>
          <a:p>
            <a:pPr algn="ctr"/>
            <a:endParaRPr lang="fr-FR" sz="3200" b="0" strike="noStrike" spc="-1">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1508150C-72ED-4EE6-B3C0-6A328628C4F1}" type="slidenum">
              <a:t>‹N°›</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9" name="PlaceHolder 2"/>
          <p:cNvSpPr>
            <a:spLocks noGrp="1"/>
          </p:cNvSpPr>
          <p:nvPr>
            <p:ph type="body"/>
          </p:nvPr>
        </p:nvSpPr>
        <p:spPr>
          <a:xfrm>
            <a:off x="1451520" y="2015640"/>
            <a:ext cx="929088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31142764-D1D7-466D-854D-9D89B8EB1441}" type="slidenum">
              <a:t>‹N°›</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1"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02"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4388FB3F-30CD-4194-A2E4-BB9EF3D43170}" type="slidenum">
              <a:t>‹N°›</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BC118527-6E71-4BB1-A8D7-A63294D76342}" type="slidenum">
              <a:t>‹N°›</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 name="PlaceHolder 2"/>
          <p:cNvSpPr>
            <a:spLocks noGrp="1"/>
          </p:cNvSpPr>
          <p:nvPr>
            <p:ph type="body"/>
          </p:nvPr>
        </p:nvSpPr>
        <p:spPr>
          <a:xfrm>
            <a:off x="1451520" y="2015640"/>
            <a:ext cx="929088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2489FD12-50AD-4005-ADFA-89408940FD00}" type="slidenum">
              <a:t>‹N°›</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1451520" y="804600"/>
            <a:ext cx="9290880" cy="4863960"/>
          </a:xfrm>
          <a:prstGeom prst="rect">
            <a:avLst/>
          </a:prstGeom>
        </p:spPr>
        <p:txBody>
          <a:bodyPr lIns="0" tIns="0" rIns="0" bIns="0" anchor="ctr">
            <a:noAutofit/>
          </a:bodyPr>
          <a:lstStyle/>
          <a:p>
            <a:pPr algn="ctr"/>
            <a:endParaRPr lang="fr-FR" sz="3200" b="0" strike="noStrike" spc="-1">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57DEB3E8-1BD2-4E3C-9E74-4D9BCB212300}" type="slidenum">
              <a:t>‹N°›</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6"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07"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08"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5E809292-54DD-4BF4-8FE0-1551EB184782}"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0"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11"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12" name="PlaceHolder 4"/>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5E8A7AB8-4FB3-46DE-B43A-5013CB2BC999}"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4"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15"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16" name="PlaceHolder 4"/>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AB5A5D31-99B4-4870-9817-D9B92606F3AB}" type="slidenum">
              <a:t>‹N°›</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8" name="PlaceHolder 2"/>
          <p:cNvSpPr>
            <a:spLocks noGrp="1"/>
          </p:cNvSpPr>
          <p:nvPr>
            <p:ph type="body"/>
          </p:nvPr>
        </p:nvSpPr>
        <p:spPr>
          <a:xfrm>
            <a:off x="1451520" y="201564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19" name="PlaceHolder 3"/>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1FCDA287-98FB-4E01-A6A4-0718D6045730}" type="slidenum">
              <a:t>‹N°›</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1"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2"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3"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4" name="PlaceHolder 5"/>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EAD4960D-3D74-40B7-8156-0C07F1E25890}" type="slidenum">
              <a:t>‹N°›</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body"/>
          </p:nvPr>
        </p:nvSpPr>
        <p:spPr>
          <a:xfrm>
            <a:off x="145152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7" name="PlaceHolder 3"/>
          <p:cNvSpPr>
            <a:spLocks noGrp="1"/>
          </p:cNvSpPr>
          <p:nvPr>
            <p:ph type="body"/>
          </p:nvPr>
        </p:nvSpPr>
        <p:spPr>
          <a:xfrm>
            <a:off x="4592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8" name="PlaceHolder 4"/>
          <p:cNvSpPr>
            <a:spLocks noGrp="1"/>
          </p:cNvSpPr>
          <p:nvPr>
            <p:ph type="body"/>
          </p:nvPr>
        </p:nvSpPr>
        <p:spPr>
          <a:xfrm>
            <a:off x="7733880" y="201564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29" name="PlaceHolder 5"/>
          <p:cNvSpPr>
            <a:spLocks noGrp="1"/>
          </p:cNvSpPr>
          <p:nvPr>
            <p:ph type="body"/>
          </p:nvPr>
        </p:nvSpPr>
        <p:spPr>
          <a:xfrm>
            <a:off x="145152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30" name="PlaceHolder 6"/>
          <p:cNvSpPr>
            <a:spLocks noGrp="1"/>
          </p:cNvSpPr>
          <p:nvPr>
            <p:ph type="body"/>
          </p:nvPr>
        </p:nvSpPr>
        <p:spPr>
          <a:xfrm>
            <a:off x="4592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31" name="PlaceHolder 7"/>
          <p:cNvSpPr>
            <a:spLocks noGrp="1"/>
          </p:cNvSpPr>
          <p:nvPr>
            <p:ph type="body"/>
          </p:nvPr>
        </p:nvSpPr>
        <p:spPr>
          <a:xfrm>
            <a:off x="7733880" y="3817800"/>
            <a:ext cx="29912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41B782A2-DCBA-4A9A-B706-D704BAE22447}" type="slidenum">
              <a:t>‹N°›</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4"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73E89DF-4EF7-40F2-8261-25EE33DE5303}" type="slidenum">
              <a:t>‹N°›</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28686852-7A5E-4255-9B34-60C6DDBF7320}"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1451520" y="804600"/>
            <a:ext cx="9290880" cy="4863960"/>
          </a:xfrm>
          <a:prstGeom prst="rect">
            <a:avLst/>
          </a:prstGeom>
        </p:spPr>
        <p:txBody>
          <a:bodyPr lIns="0" tIns="0" rIns="0" bIns="0" anchor="ctr">
            <a:noAutofit/>
          </a:bodyPr>
          <a:lstStyle/>
          <a:p>
            <a:pPr algn="ctr"/>
            <a:endParaRPr lang="fr-FR" sz="3200" b="0" strike="noStrike" spc="-1">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C215BD2-7CD9-4BBA-847C-F7B28E38CD9E}" type="slidenum">
              <a:t>‹N°›</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8"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19" name="PlaceHolder 3"/>
          <p:cNvSpPr>
            <a:spLocks noGrp="1"/>
          </p:cNvSpPr>
          <p:nvPr>
            <p:ph type="body"/>
          </p:nvPr>
        </p:nvSpPr>
        <p:spPr>
          <a:xfrm>
            <a:off x="6212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20" name="PlaceHolder 4"/>
          <p:cNvSpPr>
            <a:spLocks noGrp="1"/>
          </p:cNvSpPr>
          <p:nvPr>
            <p:ph type="body"/>
          </p:nvPr>
        </p:nvSpPr>
        <p:spPr>
          <a:xfrm>
            <a:off x="1451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48CB855C-C96E-4906-AAD4-230E5C5D8169}"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2" name="PlaceHolder 2"/>
          <p:cNvSpPr>
            <a:spLocks noGrp="1"/>
          </p:cNvSpPr>
          <p:nvPr>
            <p:ph type="body"/>
          </p:nvPr>
        </p:nvSpPr>
        <p:spPr>
          <a:xfrm>
            <a:off x="1451520" y="2015640"/>
            <a:ext cx="4533840" cy="345024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23"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24" name="PlaceHolder 4"/>
          <p:cNvSpPr>
            <a:spLocks noGrp="1"/>
          </p:cNvSpPr>
          <p:nvPr>
            <p:ph type="body"/>
          </p:nvPr>
        </p:nvSpPr>
        <p:spPr>
          <a:xfrm>
            <a:off x="6212520" y="381780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D721243-93D8-4852-84E0-1F40F2397712}"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451520" y="804600"/>
            <a:ext cx="9290880" cy="104904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6" name="PlaceHolder 2"/>
          <p:cNvSpPr>
            <a:spLocks noGrp="1"/>
          </p:cNvSpPr>
          <p:nvPr>
            <p:ph type="body"/>
          </p:nvPr>
        </p:nvSpPr>
        <p:spPr>
          <a:xfrm>
            <a:off x="1451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27" name="PlaceHolder 3"/>
          <p:cNvSpPr>
            <a:spLocks noGrp="1"/>
          </p:cNvSpPr>
          <p:nvPr>
            <p:ph type="body"/>
          </p:nvPr>
        </p:nvSpPr>
        <p:spPr>
          <a:xfrm>
            <a:off x="6212520" y="2015640"/>
            <a:ext cx="453384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28" name="PlaceHolder 4"/>
          <p:cNvSpPr>
            <a:spLocks noGrp="1"/>
          </p:cNvSpPr>
          <p:nvPr>
            <p:ph type="body"/>
          </p:nvPr>
        </p:nvSpPr>
        <p:spPr>
          <a:xfrm>
            <a:off x="1451520" y="3817800"/>
            <a:ext cx="9290880" cy="1645560"/>
          </a:xfrm>
          <a:prstGeom prst="rect">
            <a:avLst/>
          </a:prstGeom>
        </p:spPr>
        <p:txBody>
          <a:bodyPr lIns="0" tIns="0" rIns="0" bIns="0">
            <a:normAutofit/>
          </a:bodyPr>
          <a:lstStyle/>
          <a:p>
            <a:endParaRPr lang="en-US" sz="20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F814DF3A-9D0E-4BC2-89ED-79EFAB52B281}" type="slidenum">
              <a:t>‹N°›</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FD9D5"/>
        </a:solidFill>
        <a:effectLst/>
      </p:bgPr>
    </p:bg>
    <p:spTree>
      <p:nvGrpSpPr>
        <p:cNvPr id="1" name=""/>
        <p:cNvGrpSpPr/>
        <p:nvPr/>
      </p:nvGrpSpPr>
      <p:grpSpPr>
        <a:xfrm>
          <a:off x="0" y="0"/>
          <a:ext cx="0" cy="0"/>
          <a:chOff x="0" y="0"/>
          <a:chExt cx="0" cy="0"/>
        </a:xfrm>
      </p:grpSpPr>
      <p:sp>
        <p:nvSpPr>
          <p:cNvPr id="8" name="Rectangle 8"/>
          <p:cNvSpPr/>
          <p:nvPr/>
        </p:nvSpPr>
        <p:spPr>
          <a:xfrm>
            <a:off x="0" y="3622320"/>
            <a:ext cx="12191760" cy="2505600"/>
          </a:xfrm>
          <a:prstGeom prst="rect">
            <a:avLst/>
          </a:prstGeom>
          <a:gradFill rotWithShape="0">
            <a:gsLst>
              <a:gs pos="0">
                <a:srgbClr val="DFD9D5">
                  <a:alpha val="0"/>
                </a:srgbClr>
              </a:gs>
              <a:gs pos="100000">
                <a:srgbClr val="DFD9D5">
                  <a:alpha val="80000"/>
                </a:srgb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9" name="Picture 9"/>
          <p:cNvPicPr/>
          <p:nvPr/>
        </p:nvPicPr>
        <p:blipFill>
          <a:blip r:embed="rId14"/>
          <a:srcRect b="-1575"/>
          <a:stretch/>
        </p:blipFill>
        <p:spPr>
          <a:xfrm>
            <a:off x="0" y="6129360"/>
            <a:ext cx="12191760" cy="742680"/>
          </a:xfrm>
          <a:prstGeom prst="rect">
            <a:avLst/>
          </a:prstGeom>
          <a:ln w="0">
            <a:noFill/>
          </a:ln>
        </p:spPr>
      </p:pic>
      <p:sp>
        <p:nvSpPr>
          <p:cNvPr id="2" name="Straight Connector 11"/>
          <p:cNvSpPr/>
          <p:nvPr/>
        </p:nvSpPr>
        <p:spPr>
          <a:xfrm>
            <a:off x="0" y="6138000"/>
            <a:ext cx="12191760" cy="360"/>
          </a:xfrm>
          <a:prstGeom prst="line">
            <a:avLst/>
          </a:prstGeom>
          <a:ln w="12700">
            <a:solidFill>
              <a:srgbClr val="000001">
                <a:alpha val="20000"/>
              </a:srgbClr>
            </a:solidFill>
            <a:round/>
          </a:ln>
        </p:spPr>
        <p:style>
          <a:lnRef idx="1">
            <a:schemeClr val="accent1"/>
          </a:lnRef>
          <a:fillRef idx="0">
            <a:schemeClr val="accent1"/>
          </a:fillRef>
          <a:effectRef idx="0">
            <a:schemeClr val="accent1"/>
          </a:effectRef>
          <a:fontRef idx="minor"/>
        </p:style>
      </p:sp>
      <p:sp>
        <p:nvSpPr>
          <p:cNvPr id="3" name="PlaceHolder 1"/>
          <p:cNvSpPr>
            <a:spLocks noGrp="1"/>
          </p:cNvSpPr>
          <p:nvPr>
            <p:ph type="title"/>
          </p:nvPr>
        </p:nvSpPr>
        <p:spPr>
          <a:xfrm>
            <a:off x="1774440" y="802440"/>
            <a:ext cx="8636760" cy="2920320"/>
          </a:xfrm>
          <a:prstGeom prst="rect">
            <a:avLst/>
          </a:prstGeom>
        </p:spPr>
        <p:txBody>
          <a:bodyPr bIns="0" anchor="b">
            <a:normAutofit/>
          </a:bodyPr>
          <a:lstStyle/>
          <a:p>
            <a:pPr algn="ctr">
              <a:lnSpc>
                <a:spcPct val="90000"/>
              </a:lnSpc>
            </a:pPr>
            <a:r>
              <a:rPr lang="fr-FR" sz="6600" b="0" strike="noStrike" cap="all" spc="-1">
                <a:solidFill>
                  <a:srgbClr val="FB8C29"/>
                </a:solidFill>
                <a:latin typeface="Calibri"/>
              </a:rPr>
              <a:t>Modifiez le style du titre</a:t>
            </a:r>
            <a:endParaRPr lang="en-US" sz="6600" b="0" strike="noStrike" spc="-1">
              <a:solidFill>
                <a:srgbClr val="000000"/>
              </a:solidFill>
              <a:latin typeface="Calibri"/>
            </a:endParaRPr>
          </a:p>
        </p:txBody>
      </p:sp>
      <p:sp>
        <p:nvSpPr>
          <p:cNvPr id="4" name="PlaceHolder 2"/>
          <p:cNvSpPr>
            <a:spLocks noGrp="1"/>
          </p:cNvSpPr>
          <p:nvPr>
            <p:ph type="dt" idx="1"/>
          </p:nvPr>
        </p:nvSpPr>
        <p:spPr>
          <a:xfrm>
            <a:off x="7242120" y="330480"/>
            <a:ext cx="3500280" cy="308880"/>
          </a:xfrm>
          <a:prstGeom prst="rect">
            <a:avLst/>
          </a:prstGeom>
        </p:spPr>
        <p:txBody>
          <a:bodyPr anchor="ctr">
            <a:noAutofit/>
          </a:bodyPr>
          <a:lstStyle>
            <a:lvl1pPr algn="r">
              <a:lnSpc>
                <a:spcPct val="100000"/>
              </a:lnSpc>
              <a:defRPr lang="fr-FR" sz="1000" b="0" strike="noStrike" spc="-1">
                <a:solidFill>
                  <a:srgbClr val="8B8B8B"/>
                </a:solidFill>
                <a:latin typeface="Calibri"/>
              </a:defRPr>
            </a:lvl1pPr>
          </a:lstStyle>
          <a:p>
            <a:pPr algn="r">
              <a:lnSpc>
                <a:spcPct val="100000"/>
              </a:lnSpc>
            </a:pPr>
            <a:r>
              <a:rPr lang="fr-FR" sz="1000" b="0" strike="noStrike" spc="-1">
                <a:solidFill>
                  <a:srgbClr val="8B8B8B"/>
                </a:solidFill>
                <a:latin typeface="Calibri"/>
              </a:rPr>
              <a:t>&lt;date/heure&gt;</a:t>
            </a:r>
            <a:endParaRPr lang="fr-FR" sz="1000" b="0" strike="noStrike" spc="-1">
              <a:latin typeface="Calibri"/>
            </a:endParaRPr>
          </a:p>
        </p:txBody>
      </p:sp>
      <p:sp>
        <p:nvSpPr>
          <p:cNvPr id="5" name="PlaceHolder 3"/>
          <p:cNvSpPr>
            <a:spLocks noGrp="1"/>
          </p:cNvSpPr>
          <p:nvPr>
            <p:ph type="ftr" idx="2"/>
          </p:nvPr>
        </p:nvSpPr>
        <p:spPr>
          <a:xfrm>
            <a:off x="1451520" y="329400"/>
            <a:ext cx="5626440" cy="308880"/>
          </a:xfrm>
          <a:prstGeom prst="rect">
            <a:avLst/>
          </a:prstGeom>
        </p:spPr>
        <p:txBody>
          <a:bodyPr anchor="ctr">
            <a:noAutofit/>
          </a:bodyPr>
          <a:lstStyle>
            <a:lvl1pPr algn="ctr">
              <a:defRPr lang="fr-FR" sz="1400" b="0" strike="noStrike" spc="-1">
                <a:latin typeface="Calibri"/>
              </a:defRPr>
            </a:lvl1pPr>
          </a:lstStyle>
          <a:p>
            <a:pPr algn="ctr"/>
            <a:r>
              <a:rPr lang="fr-FR" sz="1400" b="0" strike="noStrike" spc="-1">
                <a:latin typeface="Calibri"/>
              </a:rPr>
              <a:t>&lt;pied de page&gt;</a:t>
            </a:r>
          </a:p>
        </p:txBody>
      </p:sp>
      <p:sp>
        <p:nvSpPr>
          <p:cNvPr id="6" name="PlaceHolder 4"/>
          <p:cNvSpPr>
            <a:spLocks noGrp="1"/>
          </p:cNvSpPr>
          <p:nvPr>
            <p:ph type="sldNum" idx="3"/>
          </p:nvPr>
        </p:nvSpPr>
        <p:spPr>
          <a:xfrm>
            <a:off x="477000" y="798840"/>
            <a:ext cx="810720" cy="503280"/>
          </a:xfrm>
          <a:prstGeom prst="rect">
            <a:avLst/>
          </a:prstGeom>
        </p:spPr>
        <p:txBody>
          <a:bodyPr>
            <a:noAutofit/>
          </a:bodyPr>
          <a:lstStyle>
            <a:lvl1pPr algn="r">
              <a:lnSpc>
                <a:spcPct val="100000"/>
              </a:lnSpc>
              <a:defRPr lang="fr-FR" sz="2800" b="0" strike="noStrike" spc="-1">
                <a:solidFill>
                  <a:srgbClr val="FB8C29"/>
                </a:solidFill>
                <a:latin typeface="Calibri"/>
              </a:defRPr>
            </a:lvl1pPr>
          </a:lstStyle>
          <a:p>
            <a:pPr algn="r">
              <a:lnSpc>
                <a:spcPct val="100000"/>
              </a:lnSpc>
            </a:pPr>
            <a:fld id="{E3283259-ED96-4F81-891E-F665D674CD06}" type="slidenum">
              <a:rPr lang="fr-FR" sz="2800" b="0" strike="noStrike" spc="-1">
                <a:solidFill>
                  <a:srgbClr val="FB8C29"/>
                </a:solidFill>
                <a:latin typeface="Calibri"/>
              </a:rPr>
              <a:t>‹N°›</a:t>
            </a:fld>
            <a:endParaRPr lang="fr-FR" sz="2800" b="0" strike="noStrike" spc="-1">
              <a:latin typeface="Calibri"/>
            </a:endParaRPr>
          </a:p>
        </p:txBody>
      </p:sp>
      <p:sp>
        <p:nvSpPr>
          <p:cNvPr id="7"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000" b="0" strike="noStrike" spc="-1">
                <a:solidFill>
                  <a:srgbClr val="000000"/>
                </a:solidFill>
                <a:latin typeface="Calibri"/>
              </a:rPr>
              <a:t>Cliquez pour éditer le format du plan de texte</a:t>
            </a:r>
          </a:p>
          <a:p>
            <a:pPr marL="864000" lvl="1" indent="-324000">
              <a:spcBef>
                <a:spcPts val="1134"/>
              </a:spcBef>
              <a:buClr>
                <a:srgbClr val="000000"/>
              </a:buClr>
              <a:buSzPct val="75000"/>
              <a:buFont typeface="Symbol" charset="2"/>
              <a:buChar char=""/>
            </a:pPr>
            <a:r>
              <a:rPr lang="en-US" sz="1600" b="0" strike="noStrike" spc="-1">
                <a:solidFill>
                  <a:srgbClr val="000000"/>
                </a:solidFill>
                <a:latin typeface="Calibri"/>
              </a:rPr>
              <a:t>Second niveau de plan</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Calibri"/>
              </a:rPr>
              <a:t>Troisième niveau de plan</a:t>
            </a:r>
          </a:p>
          <a:p>
            <a:pPr marL="1728000" lvl="3" indent="-216000">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FD9D5"/>
        </a:solidFill>
        <a:effectLst/>
      </p:bgPr>
    </p:bg>
    <p:spTree>
      <p:nvGrpSpPr>
        <p:cNvPr id="1" name=""/>
        <p:cNvGrpSpPr/>
        <p:nvPr/>
      </p:nvGrpSpPr>
      <p:grpSpPr>
        <a:xfrm>
          <a:off x="0" y="0"/>
          <a:ext cx="0" cy="0"/>
          <a:chOff x="0" y="0"/>
          <a:chExt cx="0" cy="0"/>
        </a:xfrm>
      </p:grpSpPr>
      <p:sp>
        <p:nvSpPr>
          <p:cNvPr id="44" name="Rectangle 8"/>
          <p:cNvSpPr/>
          <p:nvPr/>
        </p:nvSpPr>
        <p:spPr>
          <a:xfrm>
            <a:off x="0" y="3622320"/>
            <a:ext cx="12191760" cy="2505600"/>
          </a:xfrm>
          <a:prstGeom prst="rect">
            <a:avLst/>
          </a:prstGeom>
          <a:gradFill rotWithShape="0">
            <a:gsLst>
              <a:gs pos="0">
                <a:srgbClr val="DFD9D5">
                  <a:alpha val="0"/>
                </a:srgbClr>
              </a:gs>
              <a:gs pos="100000">
                <a:srgbClr val="DFD9D5">
                  <a:alpha val="80000"/>
                </a:srgb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45" name="Picture 9"/>
          <p:cNvPicPr/>
          <p:nvPr/>
        </p:nvPicPr>
        <p:blipFill>
          <a:blip r:embed="rId14"/>
          <a:srcRect b="-1575"/>
          <a:stretch/>
        </p:blipFill>
        <p:spPr>
          <a:xfrm>
            <a:off x="0" y="6129360"/>
            <a:ext cx="12191760" cy="742680"/>
          </a:xfrm>
          <a:prstGeom prst="rect">
            <a:avLst/>
          </a:prstGeom>
          <a:ln w="0">
            <a:noFill/>
          </a:ln>
        </p:spPr>
      </p:pic>
      <p:sp>
        <p:nvSpPr>
          <p:cNvPr id="46" name="Straight Connector 11"/>
          <p:cNvSpPr/>
          <p:nvPr/>
        </p:nvSpPr>
        <p:spPr>
          <a:xfrm>
            <a:off x="0" y="6138000"/>
            <a:ext cx="12191760" cy="360"/>
          </a:xfrm>
          <a:prstGeom prst="line">
            <a:avLst/>
          </a:prstGeom>
          <a:ln w="12700">
            <a:solidFill>
              <a:srgbClr val="000001">
                <a:alpha val="20000"/>
              </a:srgbClr>
            </a:solidFill>
            <a:round/>
          </a:ln>
        </p:spPr>
        <p:style>
          <a:lnRef idx="1">
            <a:schemeClr val="accent1"/>
          </a:lnRef>
          <a:fillRef idx="0">
            <a:schemeClr val="accent1"/>
          </a:fillRef>
          <a:effectRef idx="0">
            <a:schemeClr val="accent1"/>
          </a:effectRef>
          <a:fontRef idx="minor"/>
        </p:style>
      </p:sp>
      <p:sp>
        <p:nvSpPr>
          <p:cNvPr id="47" name="PlaceHolder 1"/>
          <p:cNvSpPr>
            <a:spLocks noGrp="1"/>
          </p:cNvSpPr>
          <p:nvPr>
            <p:ph type="title"/>
          </p:nvPr>
        </p:nvSpPr>
        <p:spPr>
          <a:xfrm>
            <a:off x="1774440" y="1756080"/>
            <a:ext cx="8642880" cy="1968480"/>
          </a:xfrm>
          <a:prstGeom prst="rect">
            <a:avLst/>
          </a:prstGeom>
        </p:spPr>
        <p:txBody>
          <a:bodyPr anchor="b">
            <a:normAutofit/>
          </a:bodyPr>
          <a:lstStyle/>
          <a:p>
            <a:pPr algn="ctr">
              <a:lnSpc>
                <a:spcPct val="90000"/>
              </a:lnSpc>
            </a:pPr>
            <a:r>
              <a:rPr lang="fr-FR" sz="3600" b="0" strike="noStrike" cap="all" spc="-1">
                <a:solidFill>
                  <a:srgbClr val="FB8C29"/>
                </a:solidFill>
                <a:latin typeface="Calibri"/>
              </a:rPr>
              <a:t>Modifiez le style du titre</a:t>
            </a:r>
            <a:endParaRPr lang="en-US" sz="3600" b="0" strike="noStrike" spc="-1">
              <a:solidFill>
                <a:srgbClr val="000000"/>
              </a:solidFill>
              <a:latin typeface="Calibri"/>
            </a:endParaRPr>
          </a:p>
        </p:txBody>
      </p:sp>
      <p:sp>
        <p:nvSpPr>
          <p:cNvPr id="48" name="PlaceHolder 2"/>
          <p:cNvSpPr>
            <a:spLocks noGrp="1"/>
          </p:cNvSpPr>
          <p:nvPr>
            <p:ph type="body"/>
          </p:nvPr>
        </p:nvSpPr>
        <p:spPr>
          <a:xfrm>
            <a:off x="1774440" y="3725280"/>
            <a:ext cx="8642880" cy="1093680"/>
          </a:xfrm>
          <a:prstGeom prst="rect">
            <a:avLst/>
          </a:prstGeom>
        </p:spPr>
        <p:txBody>
          <a:bodyPr tIns="91440">
            <a:normAutofit/>
          </a:bodyPr>
          <a:lstStyle/>
          <a:p>
            <a:pPr algn="ctr">
              <a:lnSpc>
                <a:spcPct val="120000"/>
              </a:lnSpc>
              <a:spcBef>
                <a:spcPts val="1001"/>
              </a:spcBef>
              <a:tabLst>
                <a:tab pos="0" algn="l"/>
              </a:tabLst>
            </a:pPr>
            <a:r>
              <a:rPr lang="fr-FR" sz="1800" b="0" strike="noStrike" spc="-1">
                <a:solidFill>
                  <a:srgbClr val="000000"/>
                </a:solidFill>
                <a:latin typeface="Calibri"/>
              </a:rPr>
              <a:t>Cliquez pour modifier les styles du texte du masque</a:t>
            </a:r>
            <a:endParaRPr lang="en-US" sz="1800" b="0" strike="noStrike" spc="-1">
              <a:solidFill>
                <a:srgbClr val="000000"/>
              </a:solidFill>
              <a:latin typeface="Calibri"/>
            </a:endParaRPr>
          </a:p>
        </p:txBody>
      </p:sp>
      <p:sp>
        <p:nvSpPr>
          <p:cNvPr id="49" name="PlaceHolder 3"/>
          <p:cNvSpPr>
            <a:spLocks noGrp="1"/>
          </p:cNvSpPr>
          <p:nvPr>
            <p:ph type="dt" idx="4"/>
          </p:nvPr>
        </p:nvSpPr>
        <p:spPr>
          <a:xfrm>
            <a:off x="7242120" y="330480"/>
            <a:ext cx="3500280" cy="308880"/>
          </a:xfrm>
          <a:prstGeom prst="rect">
            <a:avLst/>
          </a:prstGeom>
        </p:spPr>
        <p:txBody>
          <a:bodyPr anchor="ctr">
            <a:noAutofit/>
          </a:bodyPr>
          <a:lstStyle>
            <a:lvl1pPr algn="r">
              <a:lnSpc>
                <a:spcPct val="100000"/>
              </a:lnSpc>
              <a:defRPr lang="fr-FR" sz="1000" b="0" strike="noStrike" spc="-1">
                <a:solidFill>
                  <a:srgbClr val="8B8B8B"/>
                </a:solidFill>
                <a:latin typeface="Calibri"/>
              </a:defRPr>
            </a:lvl1pPr>
          </a:lstStyle>
          <a:p>
            <a:pPr algn="r">
              <a:lnSpc>
                <a:spcPct val="100000"/>
              </a:lnSpc>
            </a:pPr>
            <a:r>
              <a:rPr lang="fr-FR" sz="1000" b="0" strike="noStrike" spc="-1">
                <a:solidFill>
                  <a:srgbClr val="8B8B8B"/>
                </a:solidFill>
                <a:latin typeface="Calibri"/>
              </a:rPr>
              <a:t>&lt;date/heure&gt;</a:t>
            </a:r>
            <a:endParaRPr lang="fr-FR" sz="1000" b="0" strike="noStrike" spc="-1">
              <a:latin typeface="Calibri"/>
            </a:endParaRPr>
          </a:p>
        </p:txBody>
      </p:sp>
      <p:sp>
        <p:nvSpPr>
          <p:cNvPr id="50" name="PlaceHolder 4"/>
          <p:cNvSpPr>
            <a:spLocks noGrp="1"/>
          </p:cNvSpPr>
          <p:nvPr>
            <p:ph type="ftr" idx="5"/>
          </p:nvPr>
        </p:nvSpPr>
        <p:spPr>
          <a:xfrm>
            <a:off x="1451520" y="329400"/>
            <a:ext cx="5626440" cy="308880"/>
          </a:xfrm>
          <a:prstGeom prst="rect">
            <a:avLst/>
          </a:prstGeom>
        </p:spPr>
        <p:txBody>
          <a:bodyPr anchor="ctr">
            <a:noAutofit/>
          </a:bodyPr>
          <a:lstStyle>
            <a:lvl1pPr algn="ctr">
              <a:defRPr lang="fr-FR" sz="1400" b="0" strike="noStrike" spc="-1">
                <a:latin typeface="Calibri"/>
              </a:defRPr>
            </a:lvl1pPr>
          </a:lstStyle>
          <a:p>
            <a:pPr algn="ctr"/>
            <a:r>
              <a:rPr lang="fr-FR" sz="1400" b="0" strike="noStrike" spc="-1">
                <a:latin typeface="Calibri"/>
              </a:rPr>
              <a:t>&lt;pied de page&gt;</a:t>
            </a:r>
          </a:p>
        </p:txBody>
      </p:sp>
      <p:sp>
        <p:nvSpPr>
          <p:cNvPr id="51" name="PlaceHolder 5"/>
          <p:cNvSpPr>
            <a:spLocks noGrp="1"/>
          </p:cNvSpPr>
          <p:nvPr>
            <p:ph type="sldNum" idx="6"/>
          </p:nvPr>
        </p:nvSpPr>
        <p:spPr>
          <a:xfrm>
            <a:off x="480240" y="798840"/>
            <a:ext cx="810720" cy="503280"/>
          </a:xfrm>
          <a:prstGeom prst="rect">
            <a:avLst/>
          </a:prstGeom>
        </p:spPr>
        <p:txBody>
          <a:bodyPr>
            <a:noAutofit/>
          </a:bodyPr>
          <a:lstStyle>
            <a:lvl1pPr algn="r">
              <a:lnSpc>
                <a:spcPct val="100000"/>
              </a:lnSpc>
              <a:defRPr lang="fr-FR" sz="2800" b="0" strike="noStrike" spc="-1">
                <a:solidFill>
                  <a:srgbClr val="FB8C29"/>
                </a:solidFill>
                <a:latin typeface="Calibri"/>
              </a:defRPr>
            </a:lvl1pPr>
          </a:lstStyle>
          <a:p>
            <a:pPr algn="r">
              <a:lnSpc>
                <a:spcPct val="100000"/>
              </a:lnSpc>
            </a:pPr>
            <a:fld id="{EDD414DA-1A8B-4EF4-B7C1-BBD587ED512C}" type="slidenum">
              <a:rPr lang="fr-FR" sz="2800" b="0" strike="noStrike" spc="-1">
                <a:solidFill>
                  <a:srgbClr val="FB8C29"/>
                </a:solidFill>
                <a:latin typeface="Calibri"/>
              </a:rPr>
              <a:t>‹N°›</a:t>
            </a:fld>
            <a:endParaRPr lang="fr-FR" sz="28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FD9D5"/>
        </a:solidFill>
        <a:effectLst/>
      </p:bgPr>
    </p:bg>
    <p:spTree>
      <p:nvGrpSpPr>
        <p:cNvPr id="1" name=""/>
        <p:cNvGrpSpPr/>
        <p:nvPr/>
      </p:nvGrpSpPr>
      <p:grpSpPr>
        <a:xfrm>
          <a:off x="0" y="0"/>
          <a:ext cx="0" cy="0"/>
          <a:chOff x="0" y="0"/>
          <a:chExt cx="0" cy="0"/>
        </a:xfrm>
      </p:grpSpPr>
      <p:sp>
        <p:nvSpPr>
          <p:cNvPr id="88" name="Rectangle 8"/>
          <p:cNvSpPr/>
          <p:nvPr/>
        </p:nvSpPr>
        <p:spPr>
          <a:xfrm>
            <a:off x="0" y="3622320"/>
            <a:ext cx="12191760" cy="2505600"/>
          </a:xfrm>
          <a:prstGeom prst="rect">
            <a:avLst/>
          </a:prstGeom>
          <a:gradFill rotWithShape="0">
            <a:gsLst>
              <a:gs pos="0">
                <a:srgbClr val="DFD9D5">
                  <a:alpha val="0"/>
                </a:srgbClr>
              </a:gs>
              <a:gs pos="100000">
                <a:srgbClr val="DFD9D5">
                  <a:alpha val="80000"/>
                </a:srgbClr>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89" name="Picture 9"/>
          <p:cNvPicPr/>
          <p:nvPr/>
        </p:nvPicPr>
        <p:blipFill>
          <a:blip r:embed="rId14"/>
          <a:srcRect b="-1575"/>
          <a:stretch/>
        </p:blipFill>
        <p:spPr>
          <a:xfrm>
            <a:off x="0" y="6129360"/>
            <a:ext cx="12191760" cy="742680"/>
          </a:xfrm>
          <a:prstGeom prst="rect">
            <a:avLst/>
          </a:prstGeom>
          <a:ln w="0">
            <a:noFill/>
          </a:ln>
        </p:spPr>
      </p:pic>
      <p:sp>
        <p:nvSpPr>
          <p:cNvPr id="90" name="Straight Connector 11"/>
          <p:cNvSpPr/>
          <p:nvPr/>
        </p:nvSpPr>
        <p:spPr>
          <a:xfrm>
            <a:off x="0" y="6138000"/>
            <a:ext cx="12191760" cy="360"/>
          </a:xfrm>
          <a:prstGeom prst="line">
            <a:avLst/>
          </a:prstGeom>
          <a:ln w="12700">
            <a:solidFill>
              <a:srgbClr val="000001">
                <a:alpha val="20000"/>
              </a:srgbClr>
            </a:solidFill>
            <a:round/>
          </a:ln>
        </p:spPr>
        <p:style>
          <a:lnRef idx="1">
            <a:schemeClr val="accent1"/>
          </a:lnRef>
          <a:fillRef idx="0">
            <a:schemeClr val="accent1"/>
          </a:fillRef>
          <a:effectRef idx="0">
            <a:schemeClr val="accent1"/>
          </a:effectRef>
          <a:fontRef idx="minor"/>
        </p:style>
      </p:sp>
      <p:sp>
        <p:nvSpPr>
          <p:cNvPr id="91" name="PlaceHolder 1"/>
          <p:cNvSpPr>
            <a:spLocks noGrp="1"/>
          </p:cNvSpPr>
          <p:nvPr>
            <p:ph type="title"/>
          </p:nvPr>
        </p:nvSpPr>
        <p:spPr>
          <a:xfrm>
            <a:off x="1451520" y="804600"/>
            <a:ext cx="9290880" cy="1049040"/>
          </a:xfrm>
          <a:prstGeom prst="rect">
            <a:avLst/>
          </a:prstGeom>
        </p:spPr>
        <p:txBody>
          <a:bodyPr anchor="ctr">
            <a:noAutofit/>
          </a:bodyPr>
          <a:lstStyle/>
          <a:p>
            <a:pPr algn="ctr">
              <a:lnSpc>
                <a:spcPct val="90000"/>
              </a:lnSpc>
            </a:pPr>
            <a:r>
              <a:rPr lang="fr-FR" sz="3200" b="0" strike="noStrike" cap="all" spc="-1">
                <a:solidFill>
                  <a:srgbClr val="FB8C29"/>
                </a:solidFill>
                <a:latin typeface="Calibri"/>
              </a:rPr>
              <a:t>Modifiez le style du titre</a:t>
            </a:r>
            <a:endParaRPr lang="en-US" sz="3200" b="0" strike="noStrike" spc="-1">
              <a:solidFill>
                <a:srgbClr val="000000"/>
              </a:solidFill>
              <a:latin typeface="Calibri"/>
            </a:endParaRPr>
          </a:p>
        </p:txBody>
      </p:sp>
      <p:sp>
        <p:nvSpPr>
          <p:cNvPr id="92" name="PlaceHolder 2"/>
          <p:cNvSpPr>
            <a:spLocks noGrp="1"/>
          </p:cNvSpPr>
          <p:nvPr>
            <p:ph type="body"/>
          </p:nvPr>
        </p:nvSpPr>
        <p:spPr>
          <a:xfrm>
            <a:off x="1451520" y="2015640"/>
            <a:ext cx="9290880" cy="3450240"/>
          </a:xfrm>
          <a:prstGeom prst="rect">
            <a:avLst/>
          </a:prstGeom>
        </p:spPr>
        <p:txBody>
          <a:bodyPr>
            <a:noAutofit/>
          </a:bodyPr>
          <a:lstStyle/>
          <a:p>
            <a:pPr marL="228600" indent="-228240">
              <a:lnSpc>
                <a:spcPct val="120000"/>
              </a:lnSpc>
              <a:spcBef>
                <a:spcPts val="1001"/>
              </a:spcBef>
              <a:buClr>
                <a:srgbClr val="FB8C29"/>
              </a:buClr>
              <a:buFont typeface="Arial"/>
              <a:buChar char="•"/>
            </a:pPr>
            <a:r>
              <a:rPr lang="fr-FR" sz="2000" b="0" strike="noStrike" spc="-1">
                <a:solidFill>
                  <a:srgbClr val="000000"/>
                </a:solidFill>
                <a:latin typeface="Calibri"/>
              </a:rPr>
              <a:t>Cliquez pour modifier les styles du texte du masque</a:t>
            </a:r>
            <a:endParaRPr lang="en-US" sz="2000" b="0" strike="noStrike" spc="-1">
              <a:solidFill>
                <a:srgbClr val="000000"/>
              </a:solidFill>
              <a:latin typeface="Calibri"/>
            </a:endParaRPr>
          </a:p>
          <a:p>
            <a:pPr marL="685800" lvl="1" indent="-228240">
              <a:lnSpc>
                <a:spcPct val="120000"/>
              </a:lnSpc>
              <a:spcBef>
                <a:spcPts val="499"/>
              </a:spcBef>
              <a:buClr>
                <a:srgbClr val="FB8C29"/>
              </a:buClr>
              <a:buFont typeface="Arial"/>
              <a:buChar char="•"/>
            </a:pPr>
            <a:r>
              <a:rPr lang="fr-FR" sz="1800" b="0" strike="noStrike" spc="-1">
                <a:solidFill>
                  <a:srgbClr val="000000"/>
                </a:solidFill>
                <a:latin typeface="Calibri"/>
              </a:rPr>
              <a:t>Deuxième niveau</a:t>
            </a:r>
            <a:endParaRPr lang="en-US" sz="1800" b="0" strike="noStrike" spc="-1">
              <a:solidFill>
                <a:srgbClr val="000000"/>
              </a:solidFill>
              <a:latin typeface="Calibri"/>
            </a:endParaRPr>
          </a:p>
          <a:p>
            <a:pPr marL="1143000" lvl="2" indent="-228240">
              <a:lnSpc>
                <a:spcPct val="120000"/>
              </a:lnSpc>
              <a:spcBef>
                <a:spcPts val="499"/>
              </a:spcBef>
              <a:buClr>
                <a:srgbClr val="FB8C29"/>
              </a:buClr>
              <a:buFont typeface="Arial"/>
              <a:buChar char="•"/>
            </a:pPr>
            <a:r>
              <a:rPr lang="fr-FR" sz="1600" b="0" strike="noStrike" spc="-1">
                <a:solidFill>
                  <a:srgbClr val="000000"/>
                </a:solidFill>
                <a:latin typeface="Calibri"/>
              </a:rPr>
              <a:t>Troisième niveau</a:t>
            </a:r>
            <a:endParaRPr lang="en-US" sz="1600" b="0" strike="noStrike" spc="-1">
              <a:solidFill>
                <a:srgbClr val="000000"/>
              </a:solidFill>
              <a:latin typeface="Calibri"/>
            </a:endParaRPr>
          </a:p>
          <a:p>
            <a:pPr marL="1600200" lvl="3" indent="-228240">
              <a:lnSpc>
                <a:spcPct val="120000"/>
              </a:lnSpc>
              <a:spcBef>
                <a:spcPts val="499"/>
              </a:spcBef>
              <a:buClr>
                <a:srgbClr val="FB8C29"/>
              </a:buClr>
              <a:buFont typeface="Arial"/>
              <a:buChar char="•"/>
            </a:pPr>
            <a:r>
              <a:rPr lang="fr-FR" sz="1400" b="0" strike="noStrike" spc="-1">
                <a:solidFill>
                  <a:srgbClr val="000000"/>
                </a:solidFill>
                <a:latin typeface="Calibri"/>
              </a:rPr>
              <a:t>Quatrième niveau</a:t>
            </a:r>
            <a:endParaRPr lang="en-US" sz="1400" b="0" strike="noStrike" spc="-1">
              <a:solidFill>
                <a:srgbClr val="000000"/>
              </a:solidFill>
              <a:latin typeface="Calibri"/>
            </a:endParaRPr>
          </a:p>
          <a:p>
            <a:pPr marL="2057400" lvl="4" indent="-228240">
              <a:lnSpc>
                <a:spcPct val="120000"/>
              </a:lnSpc>
              <a:spcBef>
                <a:spcPts val="499"/>
              </a:spcBef>
              <a:buClr>
                <a:srgbClr val="FB8C29"/>
              </a:buClr>
              <a:buFont typeface="Arial"/>
              <a:buChar char="•"/>
            </a:pPr>
            <a:r>
              <a:rPr lang="fr-FR" sz="1200" b="0" strike="noStrike" spc="-1">
                <a:solidFill>
                  <a:srgbClr val="000000"/>
                </a:solidFill>
                <a:latin typeface="Calibri"/>
              </a:rPr>
              <a:t>Cinquième niveau</a:t>
            </a:r>
            <a:endParaRPr lang="en-US" sz="1200" b="0" strike="noStrike" spc="-1">
              <a:solidFill>
                <a:srgbClr val="000000"/>
              </a:solidFill>
              <a:latin typeface="Calibri"/>
            </a:endParaRPr>
          </a:p>
        </p:txBody>
      </p:sp>
      <p:sp>
        <p:nvSpPr>
          <p:cNvPr id="93" name="PlaceHolder 3"/>
          <p:cNvSpPr>
            <a:spLocks noGrp="1"/>
          </p:cNvSpPr>
          <p:nvPr>
            <p:ph type="dt" idx="7"/>
          </p:nvPr>
        </p:nvSpPr>
        <p:spPr>
          <a:xfrm>
            <a:off x="7242120" y="330480"/>
            <a:ext cx="3500280" cy="308880"/>
          </a:xfrm>
          <a:prstGeom prst="rect">
            <a:avLst/>
          </a:prstGeom>
        </p:spPr>
        <p:txBody>
          <a:bodyPr anchor="ctr">
            <a:noAutofit/>
          </a:bodyPr>
          <a:lstStyle>
            <a:lvl1pPr algn="r">
              <a:lnSpc>
                <a:spcPct val="100000"/>
              </a:lnSpc>
              <a:defRPr lang="fr-FR" sz="1000" b="0" strike="noStrike" spc="-1">
                <a:solidFill>
                  <a:srgbClr val="8B8B8B"/>
                </a:solidFill>
                <a:latin typeface="Calibri"/>
              </a:defRPr>
            </a:lvl1pPr>
          </a:lstStyle>
          <a:p>
            <a:pPr algn="r">
              <a:lnSpc>
                <a:spcPct val="100000"/>
              </a:lnSpc>
            </a:pPr>
            <a:r>
              <a:rPr lang="fr-FR" sz="1000" b="0" strike="noStrike" spc="-1">
                <a:solidFill>
                  <a:srgbClr val="8B8B8B"/>
                </a:solidFill>
                <a:latin typeface="Calibri"/>
              </a:rPr>
              <a:t>&lt;date/heure&gt;</a:t>
            </a:r>
            <a:endParaRPr lang="fr-FR" sz="1000" b="0" strike="noStrike" spc="-1">
              <a:latin typeface="Calibri"/>
            </a:endParaRPr>
          </a:p>
        </p:txBody>
      </p:sp>
      <p:sp>
        <p:nvSpPr>
          <p:cNvPr id="94" name="PlaceHolder 4"/>
          <p:cNvSpPr>
            <a:spLocks noGrp="1"/>
          </p:cNvSpPr>
          <p:nvPr>
            <p:ph type="ftr" idx="8"/>
          </p:nvPr>
        </p:nvSpPr>
        <p:spPr>
          <a:xfrm>
            <a:off x="1451520" y="329400"/>
            <a:ext cx="5626440" cy="308880"/>
          </a:xfrm>
          <a:prstGeom prst="rect">
            <a:avLst/>
          </a:prstGeom>
        </p:spPr>
        <p:txBody>
          <a:bodyPr anchor="ctr">
            <a:noAutofit/>
          </a:bodyPr>
          <a:lstStyle>
            <a:lvl1pPr algn="ctr">
              <a:defRPr lang="fr-FR" sz="1400" b="0" strike="noStrike" spc="-1">
                <a:latin typeface="Calibri"/>
              </a:defRPr>
            </a:lvl1pPr>
          </a:lstStyle>
          <a:p>
            <a:pPr algn="ctr"/>
            <a:r>
              <a:rPr lang="fr-FR" sz="1400" b="0" strike="noStrike" spc="-1">
                <a:latin typeface="Calibri"/>
              </a:rPr>
              <a:t>&lt;pied de page&gt;</a:t>
            </a:r>
          </a:p>
        </p:txBody>
      </p:sp>
      <p:sp>
        <p:nvSpPr>
          <p:cNvPr id="95" name="PlaceHolder 5"/>
          <p:cNvSpPr>
            <a:spLocks noGrp="1"/>
          </p:cNvSpPr>
          <p:nvPr>
            <p:ph type="sldNum" idx="9"/>
          </p:nvPr>
        </p:nvSpPr>
        <p:spPr>
          <a:xfrm>
            <a:off x="480240" y="798840"/>
            <a:ext cx="810720" cy="503280"/>
          </a:xfrm>
          <a:prstGeom prst="rect">
            <a:avLst/>
          </a:prstGeom>
        </p:spPr>
        <p:txBody>
          <a:bodyPr>
            <a:noAutofit/>
          </a:bodyPr>
          <a:lstStyle>
            <a:lvl1pPr algn="r">
              <a:lnSpc>
                <a:spcPct val="100000"/>
              </a:lnSpc>
              <a:defRPr lang="fr-FR" sz="2800" b="0" strike="noStrike" spc="-1">
                <a:solidFill>
                  <a:srgbClr val="FB8C29"/>
                </a:solidFill>
                <a:latin typeface="Calibri"/>
              </a:defRPr>
            </a:lvl1pPr>
          </a:lstStyle>
          <a:p>
            <a:pPr algn="r">
              <a:lnSpc>
                <a:spcPct val="100000"/>
              </a:lnSpc>
            </a:pPr>
            <a:fld id="{AC2B6635-7604-4D71-BB34-862CB12853F6}" type="slidenum">
              <a:rPr lang="fr-FR" sz="2800" b="0" strike="noStrike" spc="-1">
                <a:solidFill>
                  <a:srgbClr val="FB8C29"/>
                </a:solidFill>
                <a:latin typeface="Calibri"/>
              </a:rPr>
              <a:t>‹N°›</a:t>
            </a:fld>
            <a:endParaRPr lang="fr-FR" sz="28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re 1"/>
          <p:cNvSpPr txBox="1"/>
          <p:nvPr/>
        </p:nvSpPr>
        <p:spPr>
          <a:xfrm>
            <a:off x="1774440" y="802440"/>
            <a:ext cx="8636760" cy="2920320"/>
          </a:xfrm>
          <a:prstGeom prst="rect">
            <a:avLst/>
          </a:prstGeom>
          <a:noFill/>
          <a:ln w="0">
            <a:noFill/>
          </a:ln>
        </p:spPr>
        <p:txBody>
          <a:bodyPr bIns="0" anchor="b">
            <a:noAutofit/>
          </a:bodyPr>
          <a:lstStyle/>
          <a:p>
            <a:pPr algn="ctr">
              <a:lnSpc>
                <a:spcPct val="90000"/>
              </a:lnSpc>
            </a:pPr>
            <a:r>
              <a:rPr lang="fr-FR" sz="6600" b="0" strike="noStrike" cap="all" spc="-1" dirty="0">
                <a:solidFill>
                  <a:srgbClr val="FB8C29"/>
                </a:solidFill>
                <a:latin typeface="Calibri"/>
              </a:rPr>
              <a:t>Des toits en </a:t>
            </a:r>
            <a:r>
              <a:rPr lang="fr-FR" sz="6600" b="0" strike="noStrike" cap="all" spc="-1" dirty="0" err="1">
                <a:solidFill>
                  <a:srgbClr val="FB8C29"/>
                </a:solidFill>
                <a:latin typeface="Calibri"/>
              </a:rPr>
              <a:t>part’ages</a:t>
            </a:r>
            <a:endParaRPr lang="en-US" sz="6600" b="0" strike="noStrike" spc="-1">
              <a:solidFill>
                <a:srgbClr val="000000"/>
              </a:solidFill>
              <a:latin typeface="Calibri"/>
            </a:endParaRPr>
          </a:p>
        </p:txBody>
      </p:sp>
      <p:sp>
        <p:nvSpPr>
          <p:cNvPr id="133" name="Sous-titre 2"/>
          <p:cNvSpPr txBox="1"/>
          <p:nvPr/>
        </p:nvSpPr>
        <p:spPr>
          <a:xfrm>
            <a:off x="1774440" y="3724200"/>
            <a:ext cx="8636760" cy="977400"/>
          </a:xfrm>
          <a:prstGeom prst="rect">
            <a:avLst/>
          </a:prstGeom>
          <a:noFill/>
          <a:ln w="0">
            <a:noFill/>
          </a:ln>
        </p:spPr>
        <p:txBody>
          <a:bodyPr tIns="91440" bIns="91440">
            <a:normAutofit/>
          </a:bodyPr>
          <a:lstStyle/>
          <a:p>
            <a:pPr algn="ctr">
              <a:lnSpc>
                <a:spcPct val="120000"/>
              </a:lnSpc>
              <a:spcBef>
                <a:spcPts val="1001"/>
              </a:spcBef>
              <a:tabLst>
                <a:tab pos="0" algn="l"/>
              </a:tabLst>
            </a:pPr>
            <a:r>
              <a:rPr lang="fr-FR" sz="1800" b="0" strike="noStrike" cap="all" spc="-1">
                <a:solidFill>
                  <a:srgbClr val="000000"/>
                </a:solidFill>
                <a:latin typeface="Calibri"/>
              </a:rPr>
              <a:t>Notre Projet d’Habitat Partagé : vous y associerez-vous ?</a:t>
            </a:r>
            <a:endParaRPr lang="fr-FR" sz="1800" b="0" strike="noStrike" spc="-1">
              <a:latin typeface="Calibri"/>
            </a:endParaRPr>
          </a:p>
          <a:p>
            <a:pPr algn="ctr">
              <a:lnSpc>
                <a:spcPct val="120000"/>
              </a:lnSpc>
              <a:spcBef>
                <a:spcPts val="1001"/>
              </a:spcBef>
              <a:tabLst>
                <a:tab pos="0" algn="l"/>
              </a:tabLst>
            </a:pPr>
            <a:endParaRPr lang="fr-FR" sz="1800" b="0" strike="noStrike" spc="-1">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2021-2022 – Naissance et développement du projet </a:t>
            </a:r>
            <a:endParaRPr lang="en-US" sz="3200" b="0" strike="noStrike" spc="-1" dirty="0">
              <a:solidFill>
                <a:srgbClr val="000000"/>
              </a:solidFill>
              <a:latin typeface="Calibri"/>
            </a:endParaRPr>
          </a:p>
        </p:txBody>
      </p:sp>
      <p:graphicFrame>
        <p:nvGraphicFramePr>
          <p:cNvPr id="6" name="Diagram6"/>
          <p:cNvGraphicFramePr/>
          <p:nvPr>
            <p:extLst>
              <p:ext uri="{D42A27DB-BD31-4B8C-83A1-F6EECF244321}">
                <p14:modId xmlns:p14="http://schemas.microsoft.com/office/powerpoint/2010/main" val="734392712"/>
              </p:ext>
            </p:extLst>
          </p:nvPr>
        </p:nvGraphicFramePr>
        <p:xfrm>
          <a:off x="470040" y="-155880"/>
          <a:ext cx="11721720" cy="541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6" name="Image 53"/>
          <p:cNvPicPr/>
          <p:nvPr/>
        </p:nvPicPr>
        <p:blipFill>
          <a:blip r:embed="rId7"/>
          <a:stretch/>
        </p:blipFill>
        <p:spPr>
          <a:xfrm>
            <a:off x="8281080" y="4690440"/>
            <a:ext cx="3440880" cy="1144440"/>
          </a:xfrm>
          <a:prstGeom prst="rect">
            <a:avLst/>
          </a:prstGeom>
          <a:ln w="0">
            <a:noFill/>
          </a:ln>
        </p:spPr>
      </p:pic>
      <p:sp>
        <p:nvSpPr>
          <p:cNvPr id="247" name="ZoneTexte 54"/>
          <p:cNvSpPr/>
          <p:nvPr/>
        </p:nvSpPr>
        <p:spPr>
          <a:xfrm>
            <a:off x="603032" y="2374560"/>
            <a:ext cx="846360" cy="365400"/>
          </a:xfrm>
          <a:prstGeom prst="rect">
            <a:avLst/>
          </a:prstGeom>
          <a:noFill/>
          <a:ln w="0">
            <a:noFill/>
          </a:ln>
        </p:spPr>
        <p:style>
          <a:lnRef idx="2">
            <a:scrgbClr r="0" g="0" b="0"/>
          </a:lnRef>
          <a:fillRef idx="0">
            <a:scrgbClr r="0" g="0" b="0"/>
          </a:fillRef>
          <a:effectRef idx="0">
            <a:scrgbClr r="0" g="0" b="0"/>
          </a:effectRef>
          <a:fontRef idx="minor"/>
        </p:style>
        <p:txBody>
          <a:bodyPr lIns="0" tIns="0" rIns="0" bIns="0" numCol="1" spcCol="1440">
            <a:spAutoFit/>
          </a:bodyPr>
          <a:lstStyle/>
          <a:p>
            <a:pPr algn="ctr">
              <a:lnSpc>
                <a:spcPct val="100000"/>
              </a:lnSpc>
            </a:pPr>
            <a:r>
              <a:rPr lang="fr-FR" sz="1200" b="0" strike="noStrike" spc="-1" dirty="0">
                <a:solidFill>
                  <a:srgbClr val="FFFFFF"/>
                </a:solidFill>
                <a:latin typeface="Calibri"/>
              </a:rPr>
              <a:t>Avril</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48" name="ZoneTexte 55"/>
          <p:cNvSpPr/>
          <p:nvPr/>
        </p:nvSpPr>
        <p:spPr>
          <a:xfrm>
            <a:off x="1633329" y="237456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Juin</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49" name="ZoneTexte 56"/>
          <p:cNvSpPr/>
          <p:nvPr/>
        </p:nvSpPr>
        <p:spPr>
          <a:xfrm>
            <a:off x="2667857" y="237456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Eté</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50" name="ZoneTexte 57"/>
          <p:cNvSpPr/>
          <p:nvPr/>
        </p:nvSpPr>
        <p:spPr>
          <a:xfrm>
            <a:off x="3725450" y="237456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Sept.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51" name="ZoneTexte 58"/>
          <p:cNvSpPr/>
          <p:nvPr/>
        </p:nvSpPr>
        <p:spPr>
          <a:xfrm>
            <a:off x="4743185"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spAutoFit/>
          </a:bodyPr>
          <a:lstStyle/>
          <a:p>
            <a:pPr algn="ctr">
              <a:lnSpc>
                <a:spcPct val="100000"/>
              </a:lnSpc>
            </a:pPr>
            <a:r>
              <a:rPr lang="fr-FR" sz="1200" b="0" strike="noStrike" spc="-1" dirty="0">
                <a:solidFill>
                  <a:srgbClr val="FFFFFF"/>
                </a:solidFill>
                <a:latin typeface="Calibri"/>
              </a:rPr>
              <a:t>Oct.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52" name="ZoneTexte 59"/>
          <p:cNvSpPr/>
          <p:nvPr/>
        </p:nvSpPr>
        <p:spPr>
          <a:xfrm>
            <a:off x="5704501" y="237456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Nov.</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2021</a:t>
            </a:r>
            <a:endParaRPr lang="fr-FR" sz="1200" b="0" strike="noStrike" spc="-1" dirty="0">
              <a:latin typeface="Calibri"/>
            </a:endParaRPr>
          </a:p>
        </p:txBody>
      </p:sp>
      <p:sp>
        <p:nvSpPr>
          <p:cNvPr id="255" name="ZoneTexte 62"/>
          <p:cNvSpPr/>
          <p:nvPr/>
        </p:nvSpPr>
        <p:spPr>
          <a:xfrm>
            <a:off x="7747015" y="238641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Avril</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2022</a:t>
            </a:r>
            <a:endParaRPr lang="fr-FR" sz="1200" b="0" strike="noStrike" spc="-1" dirty="0">
              <a:latin typeface="Calibri"/>
            </a:endParaRPr>
          </a:p>
        </p:txBody>
      </p:sp>
      <p:sp>
        <p:nvSpPr>
          <p:cNvPr id="261" name="ZoneTexte 18"/>
          <p:cNvSpPr/>
          <p:nvPr/>
        </p:nvSpPr>
        <p:spPr>
          <a:xfrm>
            <a:off x="8896454" y="2376885"/>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Sept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2022</a:t>
            </a:r>
            <a:endParaRPr lang="fr-FR" sz="1200" b="0" strike="noStrike" spc="-1" dirty="0">
              <a:latin typeface="Calibri"/>
            </a:endParaRPr>
          </a:p>
        </p:txBody>
      </p:sp>
      <p:sp>
        <p:nvSpPr>
          <p:cNvPr id="3" name="ZoneTexte 61">
            <a:extLst>
              <a:ext uri="{FF2B5EF4-FFF2-40B4-BE49-F238E27FC236}">
                <a16:creationId xmlns:a16="http://schemas.microsoft.com/office/drawing/2014/main" id="{66710D72-36AA-71FE-2F82-A0A3333345C3}"/>
              </a:ext>
            </a:extLst>
          </p:cNvPr>
          <p:cNvSpPr/>
          <p:nvPr/>
        </p:nvSpPr>
        <p:spPr>
          <a:xfrm>
            <a:off x="6705570" y="2367360"/>
            <a:ext cx="846360" cy="365400"/>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Fév.</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2022</a:t>
            </a:r>
            <a:endParaRPr lang="fr-FR" sz="1200" b="0" strike="noStrike" spc="-1" dirty="0">
              <a:latin typeface="Calibri"/>
            </a:endParaRPr>
          </a:p>
        </p:txBody>
      </p:sp>
      <p:grpSp>
        <p:nvGrpSpPr>
          <p:cNvPr id="8" name="Groupe 7">
            <a:extLst>
              <a:ext uri="{FF2B5EF4-FFF2-40B4-BE49-F238E27FC236}">
                <a16:creationId xmlns:a16="http://schemas.microsoft.com/office/drawing/2014/main" id="{EF1248C3-8DBC-13C7-C887-7B661249B762}"/>
              </a:ext>
            </a:extLst>
          </p:cNvPr>
          <p:cNvGrpSpPr/>
          <p:nvPr/>
        </p:nvGrpSpPr>
        <p:grpSpPr>
          <a:xfrm>
            <a:off x="8844747" y="-155880"/>
            <a:ext cx="888572" cy="2167488"/>
            <a:chOff x="6207406" y="0"/>
            <a:chExt cx="888572" cy="2167488"/>
          </a:xfrm>
        </p:grpSpPr>
        <p:sp>
          <p:nvSpPr>
            <p:cNvPr id="9" name="Rectangle 8">
              <a:extLst>
                <a:ext uri="{FF2B5EF4-FFF2-40B4-BE49-F238E27FC236}">
                  <a16:creationId xmlns:a16="http://schemas.microsoft.com/office/drawing/2014/main" id="{FF96302C-7B53-54B9-DC63-EB404EDC55B1}"/>
                </a:ext>
              </a:extLst>
            </p:cNvPr>
            <p:cNvSpPr/>
            <p:nvPr/>
          </p:nvSpPr>
          <p:spPr>
            <a:xfrm>
              <a:off x="6207406" y="0"/>
              <a:ext cx="888572" cy="2167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0" name="ZoneTexte 9">
              <a:extLst>
                <a:ext uri="{FF2B5EF4-FFF2-40B4-BE49-F238E27FC236}">
                  <a16:creationId xmlns:a16="http://schemas.microsoft.com/office/drawing/2014/main" id="{66BF2810-B6C5-957A-3893-F778DDE79879}"/>
                </a:ext>
              </a:extLst>
            </p:cNvPr>
            <p:cNvSpPr txBox="1"/>
            <p:nvPr/>
          </p:nvSpPr>
          <p:spPr>
            <a:xfrm>
              <a:off x="6207406" y="0"/>
              <a:ext cx="888572" cy="2167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fr-FR" sz="1400" kern="1200" dirty="0">
                <a:latin typeface="Calibri" panose="020F0502020204030204" pitchFamily="34" charset="0"/>
                <a:cs typeface="Calibri" panose="020F0502020204030204" pitchFamily="34" charset="0"/>
              </a:endParaRPr>
            </a:p>
          </p:txBody>
        </p:sp>
      </p:grpSp>
      <p:sp>
        <p:nvSpPr>
          <p:cNvPr id="11" name="ZoneTexte 18">
            <a:extLst>
              <a:ext uri="{FF2B5EF4-FFF2-40B4-BE49-F238E27FC236}">
                <a16:creationId xmlns:a16="http://schemas.microsoft.com/office/drawing/2014/main" id="{1A14F484-91CF-558A-978D-7FEDFB2C70A3}"/>
              </a:ext>
            </a:extLst>
          </p:cNvPr>
          <p:cNvSpPr/>
          <p:nvPr/>
        </p:nvSpPr>
        <p:spPr>
          <a:xfrm>
            <a:off x="10055246"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Déc.</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2022</a:t>
            </a:r>
            <a:endParaRPr lang="fr-FR" sz="1200" b="0" strike="noStrike" spc="-1" dirty="0">
              <a:latin typeface="Calibri"/>
            </a:endParaRPr>
          </a:p>
        </p:txBody>
      </p:sp>
      <p:grpSp>
        <p:nvGrpSpPr>
          <p:cNvPr id="12" name="Groupe 11">
            <a:extLst>
              <a:ext uri="{FF2B5EF4-FFF2-40B4-BE49-F238E27FC236}">
                <a16:creationId xmlns:a16="http://schemas.microsoft.com/office/drawing/2014/main" id="{BDC7644C-53D1-E136-008E-5D50CB711007}"/>
              </a:ext>
            </a:extLst>
          </p:cNvPr>
          <p:cNvGrpSpPr/>
          <p:nvPr/>
        </p:nvGrpSpPr>
        <p:grpSpPr>
          <a:xfrm>
            <a:off x="8843391" y="-192208"/>
            <a:ext cx="888572" cy="2167488"/>
            <a:chOff x="6207406" y="0"/>
            <a:chExt cx="888572" cy="2167488"/>
          </a:xfrm>
        </p:grpSpPr>
        <p:sp>
          <p:nvSpPr>
            <p:cNvPr id="13" name="Rectangle 12">
              <a:extLst>
                <a:ext uri="{FF2B5EF4-FFF2-40B4-BE49-F238E27FC236}">
                  <a16:creationId xmlns:a16="http://schemas.microsoft.com/office/drawing/2014/main" id="{5CF31CB4-A531-9701-551A-7E9BFCD4B183}"/>
                </a:ext>
              </a:extLst>
            </p:cNvPr>
            <p:cNvSpPr/>
            <p:nvPr/>
          </p:nvSpPr>
          <p:spPr>
            <a:xfrm>
              <a:off x="6207406" y="0"/>
              <a:ext cx="888572" cy="2167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4" name="ZoneTexte 13">
              <a:extLst>
                <a:ext uri="{FF2B5EF4-FFF2-40B4-BE49-F238E27FC236}">
                  <a16:creationId xmlns:a16="http://schemas.microsoft.com/office/drawing/2014/main" id="{D74DEEC1-8813-1103-D43F-C3E9DDFAE843}"/>
                </a:ext>
              </a:extLst>
            </p:cNvPr>
            <p:cNvSpPr txBox="1"/>
            <p:nvPr/>
          </p:nvSpPr>
          <p:spPr>
            <a:xfrm>
              <a:off x="6207406" y="0"/>
              <a:ext cx="888572" cy="2167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Nouveau départ</a:t>
              </a:r>
            </a:p>
          </p:txBody>
        </p:sp>
      </p:grpSp>
      <p:pic>
        <p:nvPicPr>
          <p:cNvPr id="2" name="Image 67">
            <a:extLst>
              <a:ext uri="{FF2B5EF4-FFF2-40B4-BE49-F238E27FC236}">
                <a16:creationId xmlns:a16="http://schemas.microsoft.com/office/drawing/2014/main" id="{A59A6F99-0B58-FC80-782D-7C18F4273FD3}"/>
              </a:ext>
            </a:extLst>
          </p:cNvPr>
          <p:cNvPicPr/>
          <p:nvPr/>
        </p:nvPicPr>
        <p:blipFill>
          <a:blip r:embed="rId8"/>
          <a:stretch/>
        </p:blipFill>
        <p:spPr>
          <a:xfrm>
            <a:off x="24608" y="2367360"/>
            <a:ext cx="623032" cy="365400"/>
          </a:xfrm>
          <a:prstGeom prst="rect">
            <a:avLst/>
          </a:prstGeom>
          <a:ln w="0">
            <a:noFill/>
          </a:ln>
        </p:spPr>
      </p:pic>
    </p:spTree>
    <p:extLst>
      <p:ext uri="{BB962C8B-B14F-4D97-AF65-F5344CB8AC3E}">
        <p14:creationId xmlns:p14="http://schemas.microsoft.com/office/powerpoint/2010/main" val="219922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2023 – Où en sommes nous ? Quelle suite ?</a:t>
            </a:r>
            <a:endParaRPr lang="en-US" sz="3200" b="0" strike="noStrike" spc="-1" dirty="0">
              <a:solidFill>
                <a:srgbClr val="000000"/>
              </a:solidFill>
              <a:latin typeface="Calibri"/>
            </a:endParaRPr>
          </a:p>
        </p:txBody>
      </p:sp>
      <p:graphicFrame>
        <p:nvGraphicFramePr>
          <p:cNvPr id="6" name="Diagram6"/>
          <p:cNvGraphicFramePr/>
          <p:nvPr>
            <p:extLst>
              <p:ext uri="{D42A27DB-BD31-4B8C-83A1-F6EECF244321}">
                <p14:modId xmlns:p14="http://schemas.microsoft.com/office/powerpoint/2010/main" val="74402316"/>
              </p:ext>
            </p:extLst>
          </p:nvPr>
        </p:nvGraphicFramePr>
        <p:xfrm>
          <a:off x="470040" y="-155880"/>
          <a:ext cx="11721720" cy="5418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6" name="Image 53"/>
          <p:cNvPicPr/>
          <p:nvPr/>
        </p:nvPicPr>
        <p:blipFill>
          <a:blip r:embed="rId7"/>
          <a:stretch/>
        </p:blipFill>
        <p:spPr>
          <a:xfrm>
            <a:off x="8281080" y="4690440"/>
            <a:ext cx="3440880" cy="1144440"/>
          </a:xfrm>
          <a:prstGeom prst="rect">
            <a:avLst/>
          </a:prstGeom>
          <a:ln w="0">
            <a:noFill/>
          </a:ln>
        </p:spPr>
      </p:pic>
      <p:sp>
        <p:nvSpPr>
          <p:cNvPr id="247" name="ZoneTexte 54"/>
          <p:cNvSpPr/>
          <p:nvPr/>
        </p:nvSpPr>
        <p:spPr>
          <a:xfrm>
            <a:off x="582560" y="2374560"/>
            <a:ext cx="846360" cy="369332"/>
          </a:xfrm>
          <a:prstGeom prst="rect">
            <a:avLst/>
          </a:prstGeom>
          <a:noFill/>
          <a:ln w="0">
            <a:noFill/>
          </a:ln>
        </p:spPr>
        <p:style>
          <a:lnRef idx="2">
            <a:scrgbClr r="0" g="0" b="0"/>
          </a:lnRef>
          <a:fillRef idx="0">
            <a:scrgbClr r="0" g="0" b="0"/>
          </a:fillRef>
          <a:effectRef idx="0">
            <a:scrgbClr r="0" g="0" b="0"/>
          </a:effectRef>
          <a:fontRef idx="minor"/>
        </p:style>
        <p:txBody>
          <a:bodyPr lIns="0" tIns="0" rIns="0" bIns="0" numCol="1" spcCol="1440">
            <a:spAutoFit/>
          </a:bodyPr>
          <a:lstStyle/>
          <a:p>
            <a:pPr algn="ctr">
              <a:lnSpc>
                <a:spcPct val="100000"/>
              </a:lnSpc>
            </a:pPr>
            <a:r>
              <a:rPr lang="fr-FR" sz="1200" b="0" strike="noStrike" spc="-1" dirty="0">
                <a:solidFill>
                  <a:srgbClr val="FFFFFF"/>
                </a:solidFill>
                <a:latin typeface="Calibri"/>
              </a:rPr>
              <a:t>Avril</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48" name="ZoneTexte 55"/>
          <p:cNvSpPr/>
          <p:nvPr/>
        </p:nvSpPr>
        <p:spPr>
          <a:xfrm>
            <a:off x="1619681"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Mai</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49" name="ZoneTexte 56"/>
          <p:cNvSpPr/>
          <p:nvPr/>
        </p:nvSpPr>
        <p:spPr>
          <a:xfrm>
            <a:off x="2667857"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Mai-Juin</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50" name="ZoneTexte 57"/>
          <p:cNvSpPr/>
          <p:nvPr/>
        </p:nvSpPr>
        <p:spPr>
          <a:xfrm>
            <a:off x="3704558"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Juin</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51" name="ZoneTexte 58"/>
          <p:cNvSpPr/>
          <p:nvPr/>
        </p:nvSpPr>
        <p:spPr>
          <a:xfrm>
            <a:off x="4722713"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spAutoFit/>
          </a:bodyPr>
          <a:lstStyle/>
          <a:p>
            <a:pPr algn="ctr">
              <a:lnSpc>
                <a:spcPct val="100000"/>
              </a:lnSpc>
            </a:pPr>
            <a:r>
              <a:rPr lang="fr-FR" sz="1200" b="0" strike="noStrike" spc="-1" dirty="0">
                <a:solidFill>
                  <a:srgbClr val="FFFFFF"/>
                </a:solidFill>
                <a:latin typeface="Calibri"/>
              </a:rPr>
              <a:t>Juillet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52" name="ZoneTexte 59"/>
          <p:cNvSpPr/>
          <p:nvPr/>
        </p:nvSpPr>
        <p:spPr>
          <a:xfrm>
            <a:off x="5684029"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Août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55" name="ZoneTexte 62"/>
          <p:cNvSpPr/>
          <p:nvPr/>
        </p:nvSpPr>
        <p:spPr>
          <a:xfrm>
            <a:off x="7760663" y="2379586"/>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Oct.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261" name="ZoneTexte 18"/>
          <p:cNvSpPr/>
          <p:nvPr/>
        </p:nvSpPr>
        <p:spPr>
          <a:xfrm>
            <a:off x="8896454" y="2376885"/>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Nov.</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sp>
        <p:nvSpPr>
          <p:cNvPr id="3" name="ZoneTexte 61">
            <a:extLst>
              <a:ext uri="{FF2B5EF4-FFF2-40B4-BE49-F238E27FC236}">
                <a16:creationId xmlns:a16="http://schemas.microsoft.com/office/drawing/2014/main" id="{66710D72-36AA-71FE-2F82-A0A3333345C3}"/>
              </a:ext>
            </a:extLst>
          </p:cNvPr>
          <p:cNvSpPr/>
          <p:nvPr/>
        </p:nvSpPr>
        <p:spPr>
          <a:xfrm>
            <a:off x="6663627" y="23673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Sept.</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grpSp>
        <p:nvGrpSpPr>
          <p:cNvPr id="8" name="Groupe 7">
            <a:extLst>
              <a:ext uri="{FF2B5EF4-FFF2-40B4-BE49-F238E27FC236}">
                <a16:creationId xmlns:a16="http://schemas.microsoft.com/office/drawing/2014/main" id="{EF1248C3-8DBC-13C7-C887-7B661249B762}"/>
              </a:ext>
            </a:extLst>
          </p:cNvPr>
          <p:cNvGrpSpPr/>
          <p:nvPr/>
        </p:nvGrpSpPr>
        <p:grpSpPr>
          <a:xfrm>
            <a:off x="8844747" y="-155880"/>
            <a:ext cx="888572" cy="2167488"/>
            <a:chOff x="6207406" y="0"/>
            <a:chExt cx="888572" cy="2167488"/>
          </a:xfrm>
        </p:grpSpPr>
        <p:sp>
          <p:nvSpPr>
            <p:cNvPr id="9" name="Rectangle 8">
              <a:extLst>
                <a:ext uri="{FF2B5EF4-FFF2-40B4-BE49-F238E27FC236}">
                  <a16:creationId xmlns:a16="http://schemas.microsoft.com/office/drawing/2014/main" id="{FF96302C-7B53-54B9-DC63-EB404EDC55B1}"/>
                </a:ext>
              </a:extLst>
            </p:cNvPr>
            <p:cNvSpPr/>
            <p:nvPr/>
          </p:nvSpPr>
          <p:spPr>
            <a:xfrm>
              <a:off x="6207406" y="0"/>
              <a:ext cx="888572" cy="2167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0" name="ZoneTexte 9">
              <a:extLst>
                <a:ext uri="{FF2B5EF4-FFF2-40B4-BE49-F238E27FC236}">
                  <a16:creationId xmlns:a16="http://schemas.microsoft.com/office/drawing/2014/main" id="{66BF2810-B6C5-957A-3893-F778DDE79879}"/>
                </a:ext>
              </a:extLst>
            </p:cNvPr>
            <p:cNvSpPr txBox="1"/>
            <p:nvPr/>
          </p:nvSpPr>
          <p:spPr>
            <a:xfrm>
              <a:off x="6207406" y="0"/>
              <a:ext cx="888572" cy="2167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endParaRPr lang="fr-FR" sz="1400" kern="1200" dirty="0">
                <a:latin typeface="Calibri" panose="020F0502020204030204" pitchFamily="34" charset="0"/>
                <a:cs typeface="Calibri" panose="020F0502020204030204" pitchFamily="34" charset="0"/>
              </a:endParaRPr>
            </a:p>
          </p:txBody>
        </p:sp>
      </p:grpSp>
      <p:sp>
        <p:nvSpPr>
          <p:cNvPr id="11" name="ZoneTexte 18">
            <a:extLst>
              <a:ext uri="{FF2B5EF4-FFF2-40B4-BE49-F238E27FC236}">
                <a16:creationId xmlns:a16="http://schemas.microsoft.com/office/drawing/2014/main" id="{1A14F484-91CF-558A-978D-7FEDFB2C70A3}"/>
              </a:ext>
            </a:extLst>
          </p:cNvPr>
          <p:cNvSpPr/>
          <p:nvPr/>
        </p:nvSpPr>
        <p:spPr>
          <a:xfrm>
            <a:off x="10055246" y="2374560"/>
            <a:ext cx="84636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spAutoFit/>
          </a:bodyPr>
          <a:lstStyle/>
          <a:p>
            <a:pPr algn="ctr">
              <a:lnSpc>
                <a:spcPct val="100000"/>
              </a:lnSpc>
            </a:pPr>
            <a:r>
              <a:rPr lang="fr-FR" sz="1200" b="0" strike="noStrike" spc="-1" dirty="0">
                <a:solidFill>
                  <a:srgbClr val="FFFFFF"/>
                </a:solidFill>
                <a:latin typeface="Calibri"/>
              </a:rPr>
              <a:t>Déc.</a:t>
            </a:r>
            <a:endParaRPr lang="fr-FR" sz="1200" b="0" strike="noStrike" spc="-1" dirty="0">
              <a:latin typeface="Calibri"/>
            </a:endParaRPr>
          </a:p>
          <a:p>
            <a:pPr algn="ctr">
              <a:lnSpc>
                <a:spcPct val="100000"/>
              </a:lnSpc>
            </a:pPr>
            <a:r>
              <a:rPr lang="fr-FR" sz="1200" b="0" strike="noStrike" spc="-1" dirty="0">
                <a:solidFill>
                  <a:srgbClr val="FFFFFF"/>
                </a:solidFill>
                <a:latin typeface="Calibri"/>
              </a:rPr>
              <a:t>2023</a:t>
            </a:r>
            <a:endParaRPr lang="fr-FR" sz="1200" b="0" strike="noStrike" spc="-1" dirty="0">
              <a:latin typeface="Calibri"/>
            </a:endParaRPr>
          </a:p>
        </p:txBody>
      </p:sp>
      <p:grpSp>
        <p:nvGrpSpPr>
          <p:cNvPr id="12" name="Groupe 11">
            <a:extLst>
              <a:ext uri="{FF2B5EF4-FFF2-40B4-BE49-F238E27FC236}">
                <a16:creationId xmlns:a16="http://schemas.microsoft.com/office/drawing/2014/main" id="{BDC7644C-53D1-E136-008E-5D50CB711007}"/>
              </a:ext>
            </a:extLst>
          </p:cNvPr>
          <p:cNvGrpSpPr/>
          <p:nvPr/>
        </p:nvGrpSpPr>
        <p:grpSpPr>
          <a:xfrm>
            <a:off x="8623419" y="-192208"/>
            <a:ext cx="1392430" cy="2203816"/>
            <a:chOff x="5987434" y="0"/>
            <a:chExt cx="1392430" cy="2203816"/>
          </a:xfrm>
        </p:grpSpPr>
        <p:sp>
          <p:nvSpPr>
            <p:cNvPr id="13" name="Rectangle 12">
              <a:extLst>
                <a:ext uri="{FF2B5EF4-FFF2-40B4-BE49-F238E27FC236}">
                  <a16:creationId xmlns:a16="http://schemas.microsoft.com/office/drawing/2014/main" id="{5CF31CB4-A531-9701-551A-7E9BFCD4B183}"/>
                </a:ext>
              </a:extLst>
            </p:cNvPr>
            <p:cNvSpPr/>
            <p:nvPr/>
          </p:nvSpPr>
          <p:spPr>
            <a:xfrm>
              <a:off x="6207406" y="0"/>
              <a:ext cx="888572" cy="2167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14" name="ZoneTexte 13">
              <a:extLst>
                <a:ext uri="{FF2B5EF4-FFF2-40B4-BE49-F238E27FC236}">
                  <a16:creationId xmlns:a16="http://schemas.microsoft.com/office/drawing/2014/main" id="{D74DEEC1-8813-1103-D43F-C3E9DDFAE843}"/>
                </a:ext>
              </a:extLst>
            </p:cNvPr>
            <p:cNvSpPr txBox="1"/>
            <p:nvPr/>
          </p:nvSpPr>
          <p:spPr>
            <a:xfrm>
              <a:off x="5987434" y="36328"/>
              <a:ext cx="1392430" cy="2167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fr-FR" sz="1400" kern="1200" dirty="0">
                  <a:latin typeface="Calibri" panose="020F0502020204030204" pitchFamily="34" charset="0"/>
                  <a:cs typeface="Calibri" panose="020F0502020204030204" pitchFamily="34" charset="0"/>
                </a:rPr>
                <a:t>Réflexion sur les offres d’hébergements</a:t>
              </a:r>
            </a:p>
          </p:txBody>
        </p:sp>
      </p:grpSp>
      <p:sp>
        <p:nvSpPr>
          <p:cNvPr id="5" name="Flèche : haut 4">
            <a:extLst>
              <a:ext uri="{FF2B5EF4-FFF2-40B4-BE49-F238E27FC236}">
                <a16:creationId xmlns:a16="http://schemas.microsoft.com/office/drawing/2014/main" id="{5BAEE726-EA30-D32A-3755-8494D87DE9EB}"/>
              </a:ext>
            </a:extLst>
          </p:cNvPr>
          <p:cNvSpPr/>
          <p:nvPr/>
        </p:nvSpPr>
        <p:spPr>
          <a:xfrm>
            <a:off x="6922959" y="3076814"/>
            <a:ext cx="355122" cy="20714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20B6835A-1979-841D-1DCA-679193C6A4D0}"/>
              </a:ext>
            </a:extLst>
          </p:cNvPr>
          <p:cNvSpPr txBox="1"/>
          <p:nvPr/>
        </p:nvSpPr>
        <p:spPr>
          <a:xfrm>
            <a:off x="6325139" y="5148285"/>
            <a:ext cx="1550761" cy="646331"/>
          </a:xfrm>
          <a:prstGeom prst="rect">
            <a:avLst/>
          </a:prstGeom>
          <a:noFill/>
        </p:spPr>
        <p:txBody>
          <a:bodyPr wrap="square" rtlCol="0">
            <a:spAutoFit/>
          </a:bodyPr>
          <a:lstStyle/>
          <a:p>
            <a:pPr algn="ctr"/>
            <a:r>
              <a:rPr lang="fr-FR" dirty="0">
                <a:solidFill>
                  <a:schemeClr val="accent1">
                    <a:lumMod val="75000"/>
                  </a:schemeClr>
                </a:solidFill>
              </a:rPr>
              <a:t>Nous en sommes là </a:t>
            </a:r>
            <a:r>
              <a:rPr lang="fr-FR" dirty="0">
                <a:solidFill>
                  <a:schemeClr val="accent1">
                    <a:lumMod val="75000"/>
                  </a:schemeClr>
                </a:solidFill>
                <a:sym typeface="Wingdings" panose="05000000000000000000" pitchFamily="2" charset="2"/>
              </a:rPr>
              <a:t></a:t>
            </a:r>
            <a:endParaRPr lang="fr-FR" dirty="0">
              <a:solidFill>
                <a:schemeClr val="accent1">
                  <a:lumMod val="75000"/>
                </a:schemeClr>
              </a:solidFill>
            </a:endParaRPr>
          </a:p>
        </p:txBody>
      </p:sp>
      <p:pic>
        <p:nvPicPr>
          <p:cNvPr id="18" name="Image 17">
            <a:extLst>
              <a:ext uri="{FF2B5EF4-FFF2-40B4-BE49-F238E27FC236}">
                <a16:creationId xmlns:a16="http://schemas.microsoft.com/office/drawing/2014/main" id="{A95304A0-8384-7DCF-AFD4-D284B7C665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5007"/>
            <a:ext cx="662636" cy="820089"/>
          </a:xfrm>
          <a:prstGeom prst="rect">
            <a:avLst/>
          </a:prstGeom>
        </p:spPr>
      </p:pic>
    </p:spTree>
    <p:extLst>
      <p:ext uri="{BB962C8B-B14F-4D97-AF65-F5344CB8AC3E}">
        <p14:creationId xmlns:p14="http://schemas.microsoft.com/office/powerpoint/2010/main" val="4063488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re 1"/>
          <p:cNvSpPr txBox="1"/>
          <p:nvPr/>
        </p:nvSpPr>
        <p:spPr>
          <a:xfrm>
            <a:off x="128520" y="156600"/>
            <a:ext cx="11917440" cy="705960"/>
          </a:xfrm>
          <a:prstGeom prst="rect">
            <a:avLst/>
          </a:prstGeom>
          <a:noFill/>
          <a:ln w="0">
            <a:noFill/>
          </a:ln>
        </p:spPr>
        <p:txBody>
          <a:bodyPr anchor="ctr">
            <a:normAutofit fontScale="85000" lnSpcReduction="20000"/>
          </a:bodyPr>
          <a:lstStyle/>
          <a:p>
            <a:pPr>
              <a:lnSpc>
                <a:spcPct val="90000"/>
              </a:lnSpc>
            </a:pPr>
            <a:r>
              <a:rPr lang="fr-FR" sz="3200" b="0" strike="noStrike" cap="all" spc="-1" dirty="0">
                <a:solidFill>
                  <a:srgbClr val="FB8C29"/>
                </a:solidFill>
                <a:latin typeface="Calibri"/>
              </a:rPr>
              <a:t>Les intérêts Pour le territoire:</a:t>
            </a:r>
            <a:r>
              <a:rPr lang="fr-FR" sz="3200" cap="all" spc="-1" dirty="0">
                <a:solidFill>
                  <a:srgbClr val="FB8C29"/>
                </a:solidFill>
                <a:latin typeface="Calibri"/>
              </a:rPr>
              <a:t> </a:t>
            </a:r>
            <a:br>
              <a:rPr lang="fr-FR" sz="3200" cap="all" spc="-1" dirty="0">
                <a:solidFill>
                  <a:srgbClr val="FB8C29"/>
                </a:solidFill>
                <a:latin typeface="Calibri"/>
              </a:rPr>
            </a:br>
            <a:r>
              <a:rPr lang="fr-FR" sz="3200" cap="all" spc="-1" dirty="0">
                <a:solidFill>
                  <a:srgbClr val="FB8C29"/>
                </a:solidFill>
                <a:latin typeface="Calibri"/>
              </a:rPr>
              <a:t>Proposition pour Un projet audacieux et attractif</a:t>
            </a:r>
            <a:endParaRPr lang="en-US" sz="3200" b="0" strike="noStrike" spc="-1" dirty="0">
              <a:solidFill>
                <a:srgbClr val="000000"/>
              </a:solidFill>
              <a:latin typeface="Calibri"/>
            </a:endParaRPr>
          </a:p>
        </p:txBody>
      </p:sp>
      <p:sp>
        <p:nvSpPr>
          <p:cNvPr id="263" name="Espace réservé du contenu 2"/>
          <p:cNvSpPr txBox="1"/>
          <p:nvPr/>
        </p:nvSpPr>
        <p:spPr>
          <a:xfrm>
            <a:off x="570599" y="758520"/>
            <a:ext cx="11015811" cy="5389618"/>
          </a:xfrm>
          <a:prstGeom prst="rect">
            <a:avLst/>
          </a:prstGeom>
          <a:noFill/>
          <a:ln w="0">
            <a:noFill/>
          </a:ln>
        </p:spPr>
        <p:txBody>
          <a:bodyPr>
            <a:normAutofit fontScale="86500" lnSpcReduction="20000"/>
          </a:bodyPr>
          <a:lstStyle/>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Des </a:t>
            </a:r>
            <a:r>
              <a:rPr lang="fr-FR" sz="2400" b="1" strike="noStrike" spc="-1" dirty="0">
                <a:solidFill>
                  <a:srgbClr val="262626"/>
                </a:solidFill>
                <a:latin typeface="Calibri"/>
              </a:rPr>
              <a:t>nouvelles activités économiques </a:t>
            </a:r>
            <a:r>
              <a:rPr lang="fr-FR" sz="2400" strike="noStrike" spc="-1" dirty="0">
                <a:solidFill>
                  <a:srgbClr val="262626"/>
                </a:solidFill>
                <a:latin typeface="Calibri"/>
              </a:rPr>
              <a:t>à caractère </a:t>
            </a:r>
            <a:r>
              <a:rPr lang="fr-FR" sz="2400" b="1" strike="noStrike" spc="-1" dirty="0">
                <a:solidFill>
                  <a:srgbClr val="262626"/>
                </a:solidFill>
                <a:latin typeface="Calibri"/>
              </a:rPr>
              <a:t>social</a:t>
            </a:r>
            <a:r>
              <a:rPr lang="fr-FR" sz="2400" strike="noStrike" spc="-1" dirty="0">
                <a:solidFill>
                  <a:srgbClr val="262626"/>
                </a:solidFill>
                <a:latin typeface="Calibri"/>
              </a:rPr>
              <a:t> et </a:t>
            </a:r>
            <a:r>
              <a:rPr lang="fr-FR" sz="2400" b="1" strike="noStrike" spc="-1" dirty="0">
                <a:solidFill>
                  <a:srgbClr val="262626"/>
                </a:solidFill>
                <a:latin typeface="Calibri"/>
              </a:rPr>
              <a:t>solidaire</a:t>
            </a:r>
            <a:endParaRPr lang="fr-FR" sz="2400" b="1"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spc="-1" dirty="0">
                <a:solidFill>
                  <a:srgbClr val="262626"/>
                </a:solidFill>
                <a:latin typeface="Calibri"/>
              </a:rPr>
              <a:t>Faire vivre un </a:t>
            </a:r>
            <a:r>
              <a:rPr lang="fr-FR" sz="2100" b="1" spc="-1" dirty="0">
                <a:solidFill>
                  <a:srgbClr val="262626"/>
                </a:solidFill>
                <a:latin typeface="Calibri"/>
              </a:rPr>
              <a:t>e</a:t>
            </a:r>
            <a:r>
              <a:rPr lang="fr-FR" sz="2100" b="1" strike="noStrike" spc="-1" dirty="0">
                <a:solidFill>
                  <a:srgbClr val="262626"/>
                </a:solidFill>
                <a:latin typeface="Calibri"/>
              </a:rPr>
              <a:t>space d’animations culturelles </a:t>
            </a:r>
            <a:r>
              <a:rPr lang="fr-FR" sz="2100" b="0" strike="noStrike" spc="-1" dirty="0">
                <a:solidFill>
                  <a:srgbClr val="262626"/>
                </a:solidFill>
                <a:latin typeface="Calibri"/>
              </a:rPr>
              <a:t>(conférences, débats, évènements)</a:t>
            </a:r>
            <a:endParaRPr lang="fr-FR" sz="2100" b="0"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strike="noStrike" spc="-1" dirty="0">
                <a:solidFill>
                  <a:srgbClr val="262626"/>
                </a:solidFill>
                <a:latin typeface="Calibri"/>
              </a:rPr>
              <a:t>Proposer un </a:t>
            </a:r>
            <a:r>
              <a:rPr lang="fr-FR" sz="2100" b="1" strike="noStrike" spc="-1" dirty="0">
                <a:solidFill>
                  <a:srgbClr val="262626"/>
                </a:solidFill>
                <a:latin typeface="Calibri"/>
              </a:rPr>
              <a:t>espace d’entraide </a:t>
            </a:r>
            <a:r>
              <a:rPr lang="fr-FR" sz="2100" b="0" strike="noStrike" spc="-1" dirty="0">
                <a:solidFill>
                  <a:srgbClr val="262626"/>
                </a:solidFill>
                <a:latin typeface="Calibri"/>
              </a:rPr>
              <a:t>(accès à l’écrit, au numérique, partage de compétences…)</a:t>
            </a:r>
            <a:endParaRPr lang="fr-FR" sz="2100" b="0"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strike="noStrike" spc="-1" dirty="0">
                <a:solidFill>
                  <a:srgbClr val="262626"/>
                </a:solidFill>
                <a:latin typeface="Calibri"/>
              </a:rPr>
              <a:t>Développer </a:t>
            </a:r>
            <a:r>
              <a:rPr lang="fr-FR" sz="2100" b="1" strike="noStrike" spc="-1" dirty="0">
                <a:solidFill>
                  <a:srgbClr val="262626"/>
                </a:solidFill>
                <a:latin typeface="Calibri"/>
              </a:rPr>
              <a:t>l’écotourisme</a:t>
            </a:r>
            <a:r>
              <a:rPr lang="fr-FR" sz="2100" strike="noStrike" spc="-1" dirty="0">
                <a:solidFill>
                  <a:srgbClr val="262626"/>
                </a:solidFill>
                <a:latin typeface="Calibri"/>
              </a:rPr>
              <a:t>, respectueux de </a:t>
            </a:r>
            <a:r>
              <a:rPr lang="fr-FR" sz="2100" b="1" strike="noStrike" spc="-1" dirty="0">
                <a:solidFill>
                  <a:srgbClr val="262626"/>
                </a:solidFill>
                <a:latin typeface="Calibri"/>
              </a:rPr>
              <a:t>l’environnement, limitant les déperditions énergétiques</a:t>
            </a:r>
            <a:endParaRPr lang="fr-FR" sz="2100" b="1" spc="-1" dirty="0">
              <a:solidFill>
                <a:srgbClr val="262626"/>
              </a:solidFill>
              <a:latin typeface="Calibri"/>
            </a:endParaRPr>
          </a:p>
          <a:p>
            <a:pPr marL="343080" indent="-342720">
              <a:lnSpc>
                <a:spcPct val="120000"/>
              </a:lnSpc>
              <a:spcBef>
                <a:spcPts val="1001"/>
              </a:spcBef>
              <a:buClr>
                <a:srgbClr val="FB8C29"/>
              </a:buClr>
              <a:buFont typeface="Arial"/>
              <a:buChar char="•"/>
            </a:pPr>
            <a:r>
              <a:rPr lang="fr-FR" sz="2400" spc="-1" dirty="0">
                <a:solidFill>
                  <a:srgbClr val="262626"/>
                </a:solidFill>
                <a:latin typeface="Calibri"/>
              </a:rPr>
              <a:t>Un rayonnement communal : </a:t>
            </a:r>
            <a:r>
              <a:rPr lang="fr-FR" sz="2400" strike="noStrike" spc="-1" dirty="0">
                <a:solidFill>
                  <a:srgbClr val="262626"/>
                </a:solidFill>
                <a:latin typeface="Calibri"/>
              </a:rPr>
              <a:t>de l’énergie humaine pour la vie du territoire</a:t>
            </a:r>
            <a:endParaRPr lang="fr-FR" sz="2400"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b="0" strike="noStrike" spc="-1" dirty="0">
                <a:solidFill>
                  <a:srgbClr val="262626"/>
                </a:solidFill>
                <a:latin typeface="Calibri"/>
              </a:rPr>
              <a:t>Proposer des </a:t>
            </a:r>
            <a:r>
              <a:rPr lang="fr-FR" sz="2100" b="1" strike="noStrike" spc="-1" dirty="0">
                <a:solidFill>
                  <a:srgbClr val="262626"/>
                </a:solidFill>
                <a:latin typeface="Calibri"/>
              </a:rPr>
              <a:t>habitats réversibles </a:t>
            </a:r>
            <a:r>
              <a:rPr lang="fr-FR" sz="2100" b="0" strike="noStrike" spc="-1" dirty="0">
                <a:solidFill>
                  <a:srgbClr val="262626"/>
                </a:solidFill>
                <a:latin typeface="Calibri"/>
              </a:rPr>
              <a:t>afin d’</a:t>
            </a:r>
            <a:r>
              <a:rPr lang="fr-FR" sz="2100" b="1" strike="noStrike" spc="-1" dirty="0">
                <a:solidFill>
                  <a:srgbClr val="262626"/>
                </a:solidFill>
                <a:latin typeface="Calibri"/>
              </a:rPr>
              <a:t>augmenter la population sans impacter le sol</a:t>
            </a:r>
            <a:endParaRPr lang="fr-FR" sz="2100" b="1"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strike="noStrike" spc="-1" dirty="0">
                <a:solidFill>
                  <a:srgbClr val="262626"/>
                </a:solidFill>
                <a:latin typeface="Calibri"/>
              </a:rPr>
              <a:t>Développer les </a:t>
            </a:r>
            <a:r>
              <a:rPr lang="fr-FR" sz="2100" b="1" strike="noStrike" spc="-1" dirty="0">
                <a:solidFill>
                  <a:srgbClr val="262626"/>
                </a:solidFill>
                <a:latin typeface="Calibri"/>
              </a:rPr>
              <a:t>énergies renouvelables </a:t>
            </a:r>
            <a:r>
              <a:rPr lang="fr-FR" sz="2100" strike="noStrike" spc="-1" dirty="0">
                <a:solidFill>
                  <a:srgbClr val="262626"/>
                </a:solidFill>
                <a:latin typeface="Calibri"/>
              </a:rPr>
              <a:t>(panneaux solaires) </a:t>
            </a:r>
            <a:r>
              <a:rPr lang="fr-FR" sz="2100" b="1" strike="noStrike" spc="-1" dirty="0">
                <a:solidFill>
                  <a:srgbClr val="262626"/>
                </a:solidFill>
                <a:latin typeface="Calibri"/>
              </a:rPr>
              <a:t>et prévoir des récupérateurs d’eau de pluie</a:t>
            </a:r>
          </a:p>
          <a:p>
            <a:pPr marL="800280" lvl="1" indent="-342720">
              <a:lnSpc>
                <a:spcPct val="120000"/>
              </a:lnSpc>
              <a:spcBef>
                <a:spcPts val="499"/>
              </a:spcBef>
              <a:buClr>
                <a:srgbClr val="FB8C29"/>
              </a:buClr>
              <a:buFont typeface="Arial"/>
              <a:buChar char="•"/>
            </a:pPr>
            <a:r>
              <a:rPr lang="fr-FR" sz="2100" spc="-1" dirty="0">
                <a:solidFill>
                  <a:srgbClr val="262626"/>
                </a:solidFill>
                <a:latin typeface="Calibri"/>
              </a:rPr>
              <a:t>Promotion d’un </a:t>
            </a:r>
            <a:r>
              <a:rPr lang="fr-FR" sz="2100" b="1" spc="-1" dirty="0">
                <a:solidFill>
                  <a:srgbClr val="262626"/>
                </a:solidFill>
                <a:latin typeface="Calibri"/>
              </a:rPr>
              <a:t>mode de vie plus économe </a:t>
            </a:r>
            <a:r>
              <a:rPr lang="fr-FR" sz="2100" spc="-1" dirty="0">
                <a:solidFill>
                  <a:srgbClr val="262626"/>
                </a:solidFill>
                <a:latin typeface="Calibri"/>
              </a:rPr>
              <a:t>(énergétiquement, financièrement) fondé sur le partage</a:t>
            </a:r>
            <a:endParaRPr lang="fr-FR" sz="2100" b="0" strike="noStrike" spc="-1" dirty="0">
              <a:solidFill>
                <a:srgbClr val="262626"/>
              </a:solidFill>
              <a:latin typeface="Calibri"/>
            </a:endParaRPr>
          </a:p>
          <a:p>
            <a:pPr marL="800280" lvl="1" indent="-342720">
              <a:lnSpc>
                <a:spcPct val="120000"/>
              </a:lnSpc>
              <a:spcBef>
                <a:spcPts val="499"/>
              </a:spcBef>
              <a:buClr>
                <a:srgbClr val="FB8C29"/>
              </a:buClr>
              <a:buFont typeface="Arial"/>
              <a:buChar char="•"/>
            </a:pPr>
            <a:r>
              <a:rPr lang="fr-FR" sz="2100" spc="-1" dirty="0">
                <a:solidFill>
                  <a:srgbClr val="262626"/>
                </a:solidFill>
                <a:latin typeface="Calibri"/>
              </a:rPr>
              <a:t>M</a:t>
            </a:r>
            <a:r>
              <a:rPr lang="fr-FR" sz="2100" b="0" strike="noStrike" spc="-1" dirty="0">
                <a:solidFill>
                  <a:srgbClr val="262626"/>
                </a:solidFill>
                <a:latin typeface="Calibri"/>
              </a:rPr>
              <a:t>ettre en avant les </a:t>
            </a:r>
            <a:r>
              <a:rPr lang="fr-FR" sz="2100" b="1" strike="noStrike" spc="-1" dirty="0">
                <a:solidFill>
                  <a:srgbClr val="262626"/>
                </a:solidFill>
                <a:latin typeface="Calibri"/>
              </a:rPr>
              <a:t>circuits courts </a:t>
            </a:r>
            <a:r>
              <a:rPr lang="fr-FR" sz="2100" b="0" strike="noStrike" spc="-1" dirty="0">
                <a:solidFill>
                  <a:srgbClr val="262626"/>
                </a:solidFill>
                <a:latin typeface="Calibri"/>
              </a:rPr>
              <a:t>(Laurent </a:t>
            </a:r>
            <a:r>
              <a:rPr lang="fr-FR" sz="2100" b="0" strike="noStrike" spc="-1" dirty="0" err="1">
                <a:solidFill>
                  <a:srgbClr val="262626"/>
                </a:solidFill>
                <a:latin typeface="Calibri"/>
              </a:rPr>
              <a:t>Savariau</a:t>
            </a:r>
            <a:r>
              <a:rPr lang="fr-FR" sz="2100" b="0" strike="noStrike" spc="-1" dirty="0">
                <a:solidFill>
                  <a:srgbClr val="262626"/>
                </a:solidFill>
                <a:latin typeface="Calibri"/>
              </a:rPr>
              <a:t> : maraicher, Samuel </a:t>
            </a:r>
            <a:r>
              <a:rPr lang="fr-FR" sz="2100" b="0" strike="noStrike" spc="-1" dirty="0" err="1">
                <a:solidFill>
                  <a:srgbClr val="262626"/>
                </a:solidFill>
                <a:latin typeface="Calibri"/>
              </a:rPr>
              <a:t>Penochet</a:t>
            </a:r>
            <a:r>
              <a:rPr lang="fr-FR" sz="2100" b="0" strike="noStrike" spc="-1" dirty="0">
                <a:solidFill>
                  <a:srgbClr val="262626"/>
                </a:solidFill>
                <a:latin typeface="Calibri"/>
              </a:rPr>
              <a:t> : horticulteur, autre ?)</a:t>
            </a:r>
          </a:p>
          <a:p>
            <a:pPr marL="800280" lvl="1" indent="-342720">
              <a:lnSpc>
                <a:spcPct val="120000"/>
              </a:lnSpc>
              <a:spcBef>
                <a:spcPts val="499"/>
              </a:spcBef>
              <a:buClr>
                <a:srgbClr val="FB8C29"/>
              </a:buClr>
              <a:buFont typeface="Arial"/>
              <a:buChar char="•"/>
            </a:pPr>
            <a:r>
              <a:rPr lang="fr-FR" sz="2100" spc="-1" dirty="0">
                <a:solidFill>
                  <a:srgbClr val="262626"/>
                </a:solidFill>
                <a:latin typeface="Calibri"/>
              </a:rPr>
              <a:t>Être une vitrine des évènements proposés par la commune de  Germond-Rouvre à l’intention des habitants de </a:t>
            </a:r>
            <a:r>
              <a:rPr lang="fr-FR" sz="2100" spc="-1" dirty="0" err="1">
                <a:solidFill>
                  <a:srgbClr val="262626"/>
                </a:solidFill>
                <a:latin typeface="Calibri"/>
              </a:rPr>
              <a:t>Champdeniers</a:t>
            </a:r>
            <a:endParaRPr lang="fr-FR" sz="2100" spc="-1" dirty="0">
              <a:solidFill>
                <a:srgbClr val="262626"/>
              </a:solidFill>
              <a:latin typeface="Calibri"/>
            </a:endParaRP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Un rayonnement touristique</a:t>
            </a:r>
            <a:endParaRPr lang="fr-FR" sz="2400" b="0" strike="noStrike" spc="-1" dirty="0">
              <a:solidFill>
                <a:srgbClr val="000000"/>
              </a:solidFill>
              <a:latin typeface="Calibri"/>
            </a:endParaRPr>
          </a:p>
          <a:p>
            <a:pPr marL="800280" lvl="1" indent="-342720">
              <a:lnSpc>
                <a:spcPct val="120000"/>
              </a:lnSpc>
              <a:spcBef>
                <a:spcPts val="499"/>
              </a:spcBef>
              <a:buClr>
                <a:srgbClr val="FB8C29"/>
              </a:buClr>
              <a:buFont typeface="Arial"/>
              <a:buChar char="•"/>
            </a:pPr>
            <a:r>
              <a:rPr lang="fr-FR" sz="2100" b="0" strike="noStrike" spc="-1" dirty="0">
                <a:solidFill>
                  <a:srgbClr val="262626"/>
                </a:solidFill>
                <a:latin typeface="Calibri"/>
              </a:rPr>
              <a:t>Augmenter l’offre de gîtes/chambres d’hôtes en complément de « O 4 saisons » et « la clé des champs », avec spécificité « logements insolites »</a:t>
            </a:r>
          </a:p>
          <a:p>
            <a:pPr marL="800280" lvl="1" indent="-342720">
              <a:lnSpc>
                <a:spcPct val="120000"/>
              </a:lnSpc>
              <a:spcBef>
                <a:spcPts val="499"/>
              </a:spcBef>
              <a:buClr>
                <a:srgbClr val="FB8C29"/>
              </a:buClr>
              <a:buFont typeface="Arial"/>
              <a:buChar char="•"/>
            </a:pPr>
            <a:r>
              <a:rPr lang="fr-FR" sz="2100" b="0" strike="noStrike" spc="-1" dirty="0">
                <a:solidFill>
                  <a:srgbClr val="000000"/>
                </a:solidFill>
                <a:latin typeface="Calibri"/>
              </a:rPr>
              <a:t>Offrir une halte aux marcheurs du chemin de Saint Jacques de Compostelle</a:t>
            </a:r>
          </a:p>
          <a:p>
            <a:pPr marL="800280" lvl="1" indent="-342720">
              <a:lnSpc>
                <a:spcPct val="120000"/>
              </a:lnSpc>
              <a:spcBef>
                <a:spcPts val="499"/>
              </a:spcBef>
              <a:buClr>
                <a:srgbClr val="FB8C29"/>
              </a:buClr>
              <a:buFont typeface="Arial"/>
              <a:buChar char="•"/>
            </a:pPr>
            <a:endParaRPr lang="fr-FR" sz="2100" b="0" strike="noStrike" spc="-1" dirty="0">
              <a:solidFill>
                <a:srgbClr val="000000"/>
              </a:solidFill>
              <a:latin typeface="Calibri"/>
            </a:endParaRPr>
          </a:p>
        </p:txBody>
      </p:sp>
      <p:sp>
        <p:nvSpPr>
          <p:cNvPr id="264" name="Rectangle 1"/>
          <p:cNvSpPr/>
          <p:nvPr/>
        </p:nvSpPr>
        <p:spPr>
          <a:xfrm>
            <a:off x="704880" y="5465160"/>
            <a:ext cx="184320" cy="3690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pic>
        <p:nvPicPr>
          <p:cNvPr id="5" name="Image 22">
            <a:extLst>
              <a:ext uri="{FF2B5EF4-FFF2-40B4-BE49-F238E27FC236}">
                <a16:creationId xmlns:a16="http://schemas.microsoft.com/office/drawing/2014/main" id="{82568DF6-34EE-9E82-8637-5793A4E587C0}"/>
              </a:ext>
            </a:extLst>
          </p:cNvPr>
          <p:cNvPicPr/>
          <p:nvPr/>
        </p:nvPicPr>
        <p:blipFill>
          <a:blip r:embed="rId2"/>
          <a:stretch/>
        </p:blipFill>
        <p:spPr>
          <a:xfrm>
            <a:off x="9541464" y="2316150"/>
            <a:ext cx="942120" cy="681480"/>
          </a:xfrm>
          <a:prstGeom prst="rect">
            <a:avLst/>
          </a:prstGeom>
          <a:ln w="0">
            <a:noFill/>
          </a:ln>
        </p:spPr>
      </p:pic>
      <p:pic>
        <p:nvPicPr>
          <p:cNvPr id="6" name="Image 6">
            <a:extLst>
              <a:ext uri="{FF2B5EF4-FFF2-40B4-BE49-F238E27FC236}">
                <a16:creationId xmlns:a16="http://schemas.microsoft.com/office/drawing/2014/main" id="{DF351250-1804-56FA-8138-FFD971AF4B66}"/>
              </a:ext>
            </a:extLst>
          </p:cNvPr>
          <p:cNvPicPr/>
          <p:nvPr/>
        </p:nvPicPr>
        <p:blipFill>
          <a:blip r:embed="rId3"/>
          <a:stretch/>
        </p:blipFill>
        <p:spPr>
          <a:xfrm>
            <a:off x="128520" y="5112180"/>
            <a:ext cx="832320" cy="705960"/>
          </a:xfrm>
          <a:prstGeom prst="rect">
            <a:avLst/>
          </a:prstGeom>
          <a:ln w="0">
            <a:noFill/>
          </a:ln>
        </p:spPr>
      </p:pic>
      <p:pic>
        <p:nvPicPr>
          <p:cNvPr id="7" name="Image 24">
            <a:extLst>
              <a:ext uri="{FF2B5EF4-FFF2-40B4-BE49-F238E27FC236}">
                <a16:creationId xmlns:a16="http://schemas.microsoft.com/office/drawing/2014/main" id="{9EE9BCEB-5B27-4876-1C13-FEB220B39737}"/>
              </a:ext>
            </a:extLst>
          </p:cNvPr>
          <p:cNvPicPr/>
          <p:nvPr/>
        </p:nvPicPr>
        <p:blipFill>
          <a:blip r:embed="rId4"/>
          <a:stretch/>
        </p:blipFill>
        <p:spPr>
          <a:xfrm>
            <a:off x="9102875" y="819771"/>
            <a:ext cx="704520" cy="645120"/>
          </a:xfrm>
          <a:prstGeom prst="rect">
            <a:avLst/>
          </a:prstGeom>
          <a:ln w="0">
            <a:noFill/>
          </a:ln>
        </p:spPr>
      </p:pic>
      <p:pic>
        <p:nvPicPr>
          <p:cNvPr id="8" name="Image 30">
            <a:extLst>
              <a:ext uri="{FF2B5EF4-FFF2-40B4-BE49-F238E27FC236}">
                <a16:creationId xmlns:a16="http://schemas.microsoft.com/office/drawing/2014/main" id="{B25C3297-F7A1-E93C-C8AA-873C96545544}"/>
              </a:ext>
            </a:extLst>
          </p:cNvPr>
          <p:cNvPicPr/>
          <p:nvPr/>
        </p:nvPicPr>
        <p:blipFill>
          <a:blip r:embed="rId5"/>
          <a:stretch/>
        </p:blipFill>
        <p:spPr>
          <a:xfrm>
            <a:off x="111049" y="3078262"/>
            <a:ext cx="933385" cy="590188"/>
          </a:xfrm>
          <a:prstGeom prst="rect">
            <a:avLst/>
          </a:prstGeom>
          <a:ln w="0">
            <a:noFill/>
          </a:ln>
        </p:spPr>
      </p:pic>
    </p:spTree>
    <p:extLst>
      <p:ext uri="{BB962C8B-B14F-4D97-AF65-F5344CB8AC3E}">
        <p14:creationId xmlns:p14="http://schemas.microsoft.com/office/powerpoint/2010/main" val="219145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0DE76A-9E7A-26E8-6143-6F9E59C6A7E8}"/>
              </a:ext>
            </a:extLst>
          </p:cNvPr>
          <p:cNvPicPr>
            <a:picLocks noChangeAspect="1"/>
          </p:cNvPicPr>
          <p:nvPr/>
        </p:nvPicPr>
        <p:blipFill rotWithShape="1">
          <a:blip r:embed="rId2">
            <a:extLst>
              <a:ext uri="{28A0092B-C50C-407E-A947-70E740481C1C}">
                <a14:useLocalDpi xmlns:a14="http://schemas.microsoft.com/office/drawing/2010/main" val="0"/>
              </a:ext>
            </a:extLst>
          </a:blip>
          <a:srcRect t="14350" r="9981" b="-1"/>
          <a:stretch/>
        </p:blipFill>
        <p:spPr>
          <a:xfrm>
            <a:off x="-62344" y="984068"/>
            <a:ext cx="7218034" cy="5873932"/>
          </a:xfrm>
          <a:prstGeom prst="rect">
            <a:avLst/>
          </a:prstGeom>
        </p:spPr>
      </p:pic>
      <p:sp>
        <p:nvSpPr>
          <p:cNvPr id="23" name="Espace réservé du contenu 2">
            <a:extLst>
              <a:ext uri="{FF2B5EF4-FFF2-40B4-BE49-F238E27FC236}">
                <a16:creationId xmlns:a16="http://schemas.microsoft.com/office/drawing/2014/main" id="{705053A4-B51F-3C90-483A-DBA5EB0418D0}"/>
              </a:ext>
            </a:extLst>
          </p:cNvPr>
          <p:cNvSpPr txBox="1"/>
          <p:nvPr/>
        </p:nvSpPr>
        <p:spPr>
          <a:xfrm>
            <a:off x="7155690" y="758520"/>
            <a:ext cx="4907789" cy="5340600"/>
          </a:xfrm>
          <a:prstGeom prst="rect">
            <a:avLst/>
          </a:prstGeom>
          <a:noFill/>
          <a:ln w="0">
            <a:noFill/>
          </a:ln>
        </p:spPr>
        <p:txBody>
          <a:bodyPr>
            <a:normAutofit fontScale="94000"/>
          </a:bodyPr>
          <a:lstStyle/>
          <a:p>
            <a:pPr marL="343080" indent="-342720">
              <a:lnSpc>
                <a:spcPct val="120000"/>
              </a:lnSpc>
              <a:spcBef>
                <a:spcPts val="1001"/>
              </a:spcBef>
              <a:buClr>
                <a:srgbClr val="FB8C29"/>
              </a:buClr>
              <a:buFont typeface="Arial"/>
              <a:buChar char="•"/>
            </a:pPr>
            <a:endParaRPr lang="fr-FR" sz="2400" spc="-1" dirty="0">
              <a:solidFill>
                <a:srgbClr val="262626"/>
              </a:solidFill>
              <a:latin typeface="Calibri"/>
            </a:endParaRPr>
          </a:p>
          <a:p>
            <a:pPr marL="343080" indent="-342720">
              <a:lnSpc>
                <a:spcPct val="120000"/>
              </a:lnSpc>
              <a:spcBef>
                <a:spcPts val="1001"/>
              </a:spcBef>
              <a:buClr>
                <a:srgbClr val="FB8C29"/>
              </a:buClr>
              <a:buFont typeface="Arial"/>
              <a:buChar char="•"/>
            </a:pPr>
            <a:r>
              <a:rPr lang="fr-FR" sz="2400" spc="-1" dirty="0">
                <a:solidFill>
                  <a:srgbClr val="262626"/>
                </a:solidFill>
                <a:latin typeface="Calibri"/>
              </a:rPr>
              <a:t>Création de 9 zones STECAL (points roses) permettant de construire des habitats réversibles</a:t>
            </a:r>
          </a:p>
          <a:p>
            <a:pPr marL="343080" indent="-342720">
              <a:lnSpc>
                <a:spcPct val="120000"/>
              </a:lnSpc>
              <a:spcBef>
                <a:spcPts val="1001"/>
              </a:spcBef>
              <a:buClr>
                <a:srgbClr val="FB8C29"/>
              </a:buClr>
              <a:buFont typeface="Arial"/>
              <a:buChar char="•"/>
            </a:pPr>
            <a:r>
              <a:rPr lang="fr-FR" sz="2400" spc="-1" dirty="0">
                <a:solidFill>
                  <a:srgbClr val="262626"/>
                </a:solidFill>
                <a:latin typeface="Calibri"/>
              </a:rPr>
              <a:t>2 finalités : 6 zones pour l'éco camping et 3 zones pour l’habitat partagé</a:t>
            </a:r>
          </a:p>
          <a:p>
            <a:pPr marL="360">
              <a:lnSpc>
                <a:spcPct val="120000"/>
              </a:lnSpc>
              <a:spcBef>
                <a:spcPts val="1001"/>
              </a:spcBef>
              <a:buClr>
                <a:srgbClr val="FB8C29"/>
              </a:buClr>
            </a:pPr>
            <a:endParaRPr lang="fr-FR" sz="2400" spc="-1" dirty="0">
              <a:solidFill>
                <a:srgbClr val="262626"/>
              </a:solidFill>
              <a:latin typeface="Calibri"/>
            </a:endParaRPr>
          </a:p>
          <a:p>
            <a:pPr marL="343080" indent="-342720">
              <a:lnSpc>
                <a:spcPct val="120000"/>
              </a:lnSpc>
              <a:spcBef>
                <a:spcPts val="1001"/>
              </a:spcBef>
              <a:buClr>
                <a:srgbClr val="FB8C29"/>
              </a:buClr>
              <a:buFont typeface="Arial"/>
              <a:buChar char="•"/>
            </a:pPr>
            <a:endParaRPr lang="fr-FR" sz="2400" spc="-1" dirty="0">
              <a:solidFill>
                <a:srgbClr val="262626"/>
              </a:solidFill>
              <a:latin typeface="Calibri"/>
            </a:endParaRPr>
          </a:p>
          <a:p>
            <a:pPr marL="343080" indent="-342720">
              <a:lnSpc>
                <a:spcPct val="120000"/>
              </a:lnSpc>
              <a:spcBef>
                <a:spcPts val="1001"/>
              </a:spcBef>
              <a:buClr>
                <a:srgbClr val="FB8C29"/>
              </a:buClr>
              <a:buFont typeface="Arial"/>
              <a:buChar char="•"/>
            </a:pPr>
            <a:endParaRPr lang="fr-FR" sz="2400" spc="-1" dirty="0">
              <a:solidFill>
                <a:srgbClr val="262626"/>
              </a:solidFill>
              <a:latin typeface="Calibri"/>
            </a:endParaRPr>
          </a:p>
          <a:p>
            <a:pPr marL="360">
              <a:lnSpc>
                <a:spcPct val="120000"/>
              </a:lnSpc>
              <a:spcBef>
                <a:spcPts val="1001"/>
              </a:spcBef>
              <a:buClr>
                <a:srgbClr val="FB8C29"/>
              </a:buClr>
            </a:pPr>
            <a:endParaRPr lang="fr-FR" sz="2400" b="0" strike="noStrike" spc="-1" dirty="0">
              <a:solidFill>
                <a:srgbClr val="262626"/>
              </a:solidFill>
              <a:latin typeface="Calibri"/>
            </a:endParaRPr>
          </a:p>
        </p:txBody>
      </p:sp>
      <p:sp>
        <p:nvSpPr>
          <p:cNvPr id="2" name="Titre 1">
            <a:extLst>
              <a:ext uri="{FF2B5EF4-FFF2-40B4-BE49-F238E27FC236}">
                <a16:creationId xmlns:a16="http://schemas.microsoft.com/office/drawing/2014/main" id="{B4C16F1C-724F-A923-BECA-B1E844B116B7}"/>
              </a:ext>
            </a:extLst>
          </p:cNvPr>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Le site des </a:t>
            </a:r>
            <a:r>
              <a:rPr lang="fr-FR" sz="3200" b="0" strike="noStrike" cap="all" spc="-1" dirty="0" err="1">
                <a:solidFill>
                  <a:srgbClr val="FB8C29"/>
                </a:solidFill>
                <a:latin typeface="Calibri"/>
              </a:rPr>
              <a:t>rocharDs</a:t>
            </a:r>
            <a:r>
              <a:rPr lang="fr-FR" sz="3200" b="0" strike="noStrike" cap="all" spc="-1" dirty="0">
                <a:solidFill>
                  <a:srgbClr val="FB8C29"/>
                </a:solidFill>
                <a:latin typeface="Calibri"/>
              </a:rPr>
              <a:t> à </a:t>
            </a:r>
            <a:r>
              <a:rPr lang="fr-FR" sz="3200" b="0" strike="noStrike" cap="all" spc="-1" dirty="0" err="1">
                <a:solidFill>
                  <a:srgbClr val="FB8C29"/>
                </a:solidFill>
                <a:latin typeface="Calibri"/>
              </a:rPr>
              <a:t>germond</a:t>
            </a:r>
            <a:r>
              <a:rPr lang="fr-FR" sz="3200" b="0" strike="noStrike" cap="all" spc="-1" dirty="0">
                <a:solidFill>
                  <a:srgbClr val="FB8C29"/>
                </a:solidFill>
                <a:latin typeface="Calibri"/>
              </a:rPr>
              <a:t> </a:t>
            </a:r>
            <a:r>
              <a:rPr lang="fr-FR" sz="3200" b="0" strike="noStrike" cap="all" spc="-1" dirty="0" err="1">
                <a:solidFill>
                  <a:srgbClr val="FB8C29"/>
                </a:solidFill>
                <a:latin typeface="Calibri"/>
              </a:rPr>
              <a:t>rouvRE</a:t>
            </a:r>
            <a:endParaRPr lang="en-US" sz="3200" b="0" strike="noStrike" spc="-1" dirty="0">
              <a:solidFill>
                <a:srgbClr val="000000"/>
              </a:solidFill>
              <a:latin typeface="Calibri"/>
            </a:endParaRPr>
          </a:p>
        </p:txBody>
      </p:sp>
      <p:sp>
        <p:nvSpPr>
          <p:cNvPr id="21" name="Ellipse 20">
            <a:extLst>
              <a:ext uri="{FF2B5EF4-FFF2-40B4-BE49-F238E27FC236}">
                <a16:creationId xmlns:a16="http://schemas.microsoft.com/office/drawing/2014/main" id="{E3A99A23-3359-5A46-8E31-3C2AE15AD8C9}"/>
              </a:ext>
            </a:extLst>
          </p:cNvPr>
          <p:cNvSpPr/>
          <p:nvPr/>
        </p:nvSpPr>
        <p:spPr>
          <a:xfrm>
            <a:off x="2682239" y="4128275"/>
            <a:ext cx="1419497" cy="137595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CB4ADE22-2DE5-A683-0100-BC0BA79FCA01}"/>
              </a:ext>
            </a:extLst>
          </p:cNvPr>
          <p:cNvSpPr/>
          <p:nvPr/>
        </p:nvSpPr>
        <p:spPr>
          <a:xfrm>
            <a:off x="2756262" y="1628503"/>
            <a:ext cx="1484812" cy="237826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956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a:solidFill>
                  <a:srgbClr val="FB8C29"/>
                </a:solidFill>
                <a:latin typeface="Calibri"/>
              </a:rPr>
              <a:t>Exemples de projets similaires</a:t>
            </a:r>
            <a:endParaRPr lang="en-US" sz="3200" b="0" strike="noStrike" spc="-1">
              <a:solidFill>
                <a:srgbClr val="000000"/>
              </a:solidFill>
              <a:latin typeface="Calibri"/>
            </a:endParaRPr>
          </a:p>
        </p:txBody>
      </p:sp>
      <p:sp>
        <p:nvSpPr>
          <p:cNvPr id="281" name="Espace réservé du contenu 2"/>
          <p:cNvSpPr txBox="1"/>
          <p:nvPr/>
        </p:nvSpPr>
        <p:spPr>
          <a:xfrm>
            <a:off x="971100" y="862560"/>
            <a:ext cx="10249800" cy="4835160"/>
          </a:xfrm>
          <a:prstGeom prst="rect">
            <a:avLst/>
          </a:prstGeom>
          <a:noFill/>
          <a:ln w="0">
            <a:noFill/>
          </a:ln>
        </p:spPr>
        <p:txBody>
          <a:bodyPr>
            <a:normAutofit fontScale="99000"/>
          </a:bodyPr>
          <a:lstStyle/>
          <a:p>
            <a:endParaRPr lang="en-US" sz="1800" b="0" strike="noStrike" spc="-1" dirty="0">
              <a:solidFill>
                <a:srgbClr val="000000"/>
              </a:solidFill>
              <a:latin typeface="Calibri"/>
            </a:endParaRPr>
          </a:p>
        </p:txBody>
      </p:sp>
      <p:sp>
        <p:nvSpPr>
          <p:cNvPr id="2" name="Espace réservé du contenu 2">
            <a:extLst>
              <a:ext uri="{FF2B5EF4-FFF2-40B4-BE49-F238E27FC236}">
                <a16:creationId xmlns:a16="http://schemas.microsoft.com/office/drawing/2014/main" id="{C6796079-BCAD-2A31-0775-9CBCC5380AB5}"/>
              </a:ext>
            </a:extLst>
          </p:cNvPr>
          <p:cNvSpPr txBox="1"/>
          <p:nvPr/>
        </p:nvSpPr>
        <p:spPr>
          <a:xfrm>
            <a:off x="570599" y="758520"/>
            <a:ext cx="10711917" cy="5340600"/>
          </a:xfrm>
          <a:prstGeom prst="rect">
            <a:avLst/>
          </a:prstGeom>
          <a:noFill/>
          <a:ln w="0">
            <a:noFill/>
          </a:ln>
        </p:spPr>
        <p:txBody>
          <a:bodyPr>
            <a:normAutofit/>
          </a:bodyPr>
          <a:lstStyle/>
          <a:p>
            <a:pPr marL="228600" indent="-228240">
              <a:lnSpc>
                <a:spcPct val="120000"/>
              </a:lnSpc>
              <a:spcBef>
                <a:spcPts val="1001"/>
              </a:spcBef>
              <a:buClr>
                <a:srgbClr val="FB8C29"/>
              </a:buClr>
              <a:buFont typeface="Arial"/>
              <a:buChar char="•"/>
            </a:pPr>
            <a:r>
              <a:rPr lang="fr-FR" sz="2000" b="1" strike="noStrike" spc="-1" dirty="0">
                <a:solidFill>
                  <a:srgbClr val="000000"/>
                </a:solidFill>
                <a:latin typeface="Calibri"/>
              </a:rPr>
              <a:t>Autour de Niort</a:t>
            </a:r>
            <a:endParaRPr lang="en-US" sz="20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a:solidFill>
                  <a:srgbClr val="000000"/>
                </a:solidFill>
                <a:latin typeface="Calibri"/>
              </a:rPr>
              <a:t>Oasis vert turquoise, à Ardin </a:t>
            </a:r>
            <a:r>
              <a:rPr lang="fr-FR" sz="1400" b="1" i="1" strike="noStrike" spc="-1" dirty="0">
                <a:solidFill>
                  <a:srgbClr val="A6A6A6"/>
                </a:solidFill>
                <a:latin typeface="Calibri"/>
              </a:rPr>
              <a:t>(https://www.basededonnees-habitatparticipatif-oasis.fr/?OasisVertTurquoise#menu1</a:t>
            </a:r>
            <a:r>
              <a:rPr lang="fr-FR" sz="1400" b="0" i="1" strike="noStrike" spc="-1" dirty="0">
                <a:solidFill>
                  <a:srgbClr val="A6A6A6"/>
                </a:solidFill>
                <a:latin typeface="Calibri"/>
              </a:rPr>
              <a:t>)</a:t>
            </a:r>
            <a:endParaRPr lang="en-US" sz="14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a:solidFill>
                  <a:srgbClr val="000000"/>
                </a:solidFill>
                <a:latin typeface="Calibri"/>
              </a:rPr>
              <a:t>Les moulinettes en ville, à Surgères </a:t>
            </a:r>
            <a:r>
              <a:rPr lang="fr-FR" sz="1400" b="1" i="1" spc="-1" dirty="0">
                <a:solidFill>
                  <a:srgbClr val="A6A6A6"/>
                </a:solidFill>
                <a:latin typeface="Calibri"/>
              </a:rPr>
              <a:t>(https://www.les-moulinettes-en-ville.fr/)</a:t>
            </a:r>
          </a:p>
          <a:p>
            <a:pPr marL="685800" lvl="1" indent="-228240">
              <a:lnSpc>
                <a:spcPct val="120000"/>
              </a:lnSpc>
              <a:spcBef>
                <a:spcPts val="499"/>
              </a:spcBef>
              <a:buClr>
                <a:srgbClr val="FB8C29"/>
              </a:buClr>
              <a:buFont typeface="Arial"/>
              <a:buChar char="•"/>
            </a:pPr>
            <a:r>
              <a:rPr lang="fr-FR" b="1" spc="-1" dirty="0">
                <a:solidFill>
                  <a:srgbClr val="000000"/>
                </a:solidFill>
                <a:latin typeface="Calibri"/>
              </a:rPr>
              <a:t>Oasis des tisserands, à Sainte </a:t>
            </a:r>
            <a:r>
              <a:rPr lang="fr-FR" b="1" spc="-1" dirty="0" err="1">
                <a:solidFill>
                  <a:srgbClr val="000000"/>
                </a:solidFill>
                <a:latin typeface="Calibri"/>
              </a:rPr>
              <a:t>Soulle</a:t>
            </a:r>
            <a:r>
              <a:rPr lang="fr-FR" b="1" spc="-1" dirty="0">
                <a:solidFill>
                  <a:srgbClr val="000000"/>
                </a:solidFill>
                <a:latin typeface="Calibri"/>
              </a:rPr>
              <a:t> (17)</a:t>
            </a:r>
            <a:r>
              <a:rPr lang="fr-FR" sz="1400" b="0" strike="noStrike" spc="-1" dirty="0">
                <a:solidFill>
                  <a:srgbClr val="000000"/>
                </a:solidFill>
                <a:latin typeface="Calibri"/>
              </a:rPr>
              <a:t>, </a:t>
            </a:r>
            <a:r>
              <a:rPr lang="fr-FR" sz="1400" b="1" i="1" spc="-1" dirty="0">
                <a:solidFill>
                  <a:srgbClr val="A6A6A6"/>
                </a:solidFill>
                <a:latin typeface="Calibri"/>
              </a:rPr>
              <a:t>(</a:t>
            </a:r>
            <a:r>
              <a:rPr lang="en-US" sz="1400" b="1" i="1" spc="-1" dirty="0">
                <a:solidFill>
                  <a:srgbClr val="A6A6A6"/>
                </a:solidFill>
                <a:latin typeface="Calibri"/>
              </a:rPr>
              <a:t>https://www.basededonnees-habitatparticipatif-oasis.fr/?OasisDesTisserands)</a:t>
            </a:r>
          </a:p>
          <a:p>
            <a:pPr marL="228600" indent="-228240">
              <a:lnSpc>
                <a:spcPct val="120000"/>
              </a:lnSpc>
              <a:spcBef>
                <a:spcPts val="1001"/>
              </a:spcBef>
              <a:buClr>
                <a:srgbClr val="FB8C29"/>
              </a:buClr>
              <a:buFont typeface="Arial"/>
              <a:buChar char="•"/>
            </a:pPr>
            <a:r>
              <a:rPr lang="fr-FR" sz="2000" b="1" strike="noStrike" spc="-1" dirty="0">
                <a:solidFill>
                  <a:srgbClr val="000000"/>
                </a:solidFill>
                <a:latin typeface="Calibri"/>
              </a:rPr>
              <a:t>Visités et inspirants</a:t>
            </a:r>
            <a:endParaRPr lang="en-US" sz="20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a:solidFill>
                  <a:srgbClr val="000000"/>
                </a:solidFill>
                <a:latin typeface="Calibri"/>
              </a:rPr>
              <a:t>L’oasis des </a:t>
            </a:r>
            <a:r>
              <a:rPr lang="fr-FR" sz="1800" b="1" strike="noStrike" spc="-1" dirty="0" err="1">
                <a:solidFill>
                  <a:srgbClr val="000000"/>
                </a:solidFill>
                <a:latin typeface="Calibri"/>
              </a:rPr>
              <a:t>Ptis</a:t>
            </a:r>
            <a:r>
              <a:rPr lang="fr-FR" sz="1800" b="1" strike="noStrike" spc="-1" dirty="0">
                <a:solidFill>
                  <a:srgbClr val="000000"/>
                </a:solidFill>
                <a:latin typeface="Calibri"/>
              </a:rPr>
              <a:t> potes </a:t>
            </a:r>
            <a:r>
              <a:rPr lang="fr-FR" sz="1400" b="0" i="1" strike="noStrike" spc="-1" dirty="0">
                <a:solidFill>
                  <a:srgbClr val="A6A6A6"/>
                </a:solidFill>
                <a:latin typeface="Calibri"/>
              </a:rPr>
              <a:t>(https://monptipote.com/a-propos/oasis-des-ptis-potes/)</a:t>
            </a:r>
            <a:endParaRPr lang="en-US" sz="14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err="1">
                <a:solidFill>
                  <a:srgbClr val="000000"/>
                </a:solidFill>
                <a:latin typeface="Calibri"/>
              </a:rPr>
              <a:t>Atyoula</a:t>
            </a:r>
            <a:r>
              <a:rPr lang="fr-FR" sz="1800" b="1" strike="noStrike" spc="-1" dirty="0">
                <a:solidFill>
                  <a:srgbClr val="000000"/>
                </a:solidFill>
                <a:latin typeface="Calibri"/>
              </a:rPr>
              <a:t> </a:t>
            </a:r>
            <a:r>
              <a:rPr lang="fr-FR" sz="1400" b="0" i="1" strike="noStrike" spc="-1" dirty="0">
                <a:solidFill>
                  <a:srgbClr val="A6A6A6"/>
                </a:solidFill>
                <a:latin typeface="Calibri"/>
              </a:rPr>
              <a:t>(https://www.ecolieuatyoula.com/)</a:t>
            </a:r>
            <a:endParaRPr lang="en-US" sz="14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a:solidFill>
                  <a:srgbClr val="000000"/>
                </a:solidFill>
                <a:latin typeface="Calibri"/>
              </a:rPr>
              <a:t>Les illuminés </a:t>
            </a:r>
            <a:r>
              <a:rPr lang="fr-FR" sz="1400" b="0" i="1" strike="noStrike" spc="-1" dirty="0">
                <a:solidFill>
                  <a:srgbClr val="A6A6A6"/>
                </a:solidFill>
                <a:latin typeface="Calibri"/>
              </a:rPr>
              <a:t>(https://lesillumines.webnode.fr/)</a:t>
            </a:r>
            <a:endParaRPr lang="en-US" sz="1400" b="0" strike="noStrike" spc="-1" dirty="0">
              <a:solidFill>
                <a:srgbClr val="000000"/>
              </a:solidFill>
              <a:latin typeface="Calibri"/>
            </a:endParaRPr>
          </a:p>
          <a:p>
            <a:pPr marL="228600" indent="-228240">
              <a:lnSpc>
                <a:spcPct val="120000"/>
              </a:lnSpc>
              <a:spcBef>
                <a:spcPts val="1001"/>
              </a:spcBef>
              <a:buClr>
                <a:srgbClr val="FB8C29"/>
              </a:buClr>
              <a:buFont typeface="Arial"/>
              <a:buChar char="•"/>
            </a:pPr>
            <a:r>
              <a:rPr lang="fr-FR" sz="2000" b="1" strike="noStrike" spc="-1" dirty="0">
                <a:solidFill>
                  <a:srgbClr val="000000"/>
                </a:solidFill>
                <a:latin typeface="Calibri"/>
              </a:rPr>
              <a:t>Et d’autres… </a:t>
            </a:r>
            <a:endParaRPr lang="en-US" sz="20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err="1">
                <a:solidFill>
                  <a:srgbClr val="000000"/>
                </a:solidFill>
                <a:latin typeface="Calibri"/>
              </a:rPr>
              <a:t>Tera</a:t>
            </a:r>
            <a:r>
              <a:rPr lang="fr-FR" sz="1800" b="1" strike="noStrike" spc="-1" dirty="0">
                <a:solidFill>
                  <a:srgbClr val="000000"/>
                </a:solidFill>
                <a:latin typeface="Calibri"/>
              </a:rPr>
              <a:t> </a:t>
            </a:r>
            <a:r>
              <a:rPr lang="fr-FR" sz="1400" b="0" i="1" strike="noStrike" spc="-1" dirty="0">
                <a:solidFill>
                  <a:srgbClr val="A6A6A6"/>
                </a:solidFill>
                <a:latin typeface="Calibri"/>
              </a:rPr>
              <a:t>(https://www.tera.coop/)</a:t>
            </a:r>
            <a:endParaRPr lang="en-US" sz="1400" b="0" strike="noStrike" spc="-1" dirty="0">
              <a:solidFill>
                <a:srgbClr val="000000"/>
              </a:solidFill>
              <a:latin typeface="Calibri"/>
            </a:endParaRPr>
          </a:p>
          <a:p>
            <a:pPr marL="685800" lvl="1" indent="-228240">
              <a:lnSpc>
                <a:spcPct val="120000"/>
              </a:lnSpc>
              <a:spcBef>
                <a:spcPts val="499"/>
              </a:spcBef>
              <a:buClr>
                <a:srgbClr val="FB8C29"/>
              </a:buClr>
              <a:buFont typeface="Arial"/>
              <a:buChar char="•"/>
            </a:pPr>
            <a:r>
              <a:rPr lang="fr-FR" sz="1800" b="1" strike="noStrike" spc="-1" dirty="0">
                <a:solidFill>
                  <a:srgbClr val="000000"/>
                </a:solidFill>
                <a:latin typeface="Calibri"/>
              </a:rPr>
              <a:t>Plus de 1000 oasis en France </a:t>
            </a:r>
            <a:r>
              <a:rPr lang="fr-FR" sz="1400" b="0" i="1" strike="noStrike" spc="-1" dirty="0">
                <a:solidFill>
                  <a:srgbClr val="A6A6A6"/>
                </a:solidFill>
                <a:latin typeface="Calibri"/>
              </a:rPr>
              <a:t>(https://www.colibris-lemouvement.org/projets/campagnes-precedentes/2014-2019-projet-oasis/carte-oasis)</a:t>
            </a:r>
            <a:endParaRPr lang="en-US" sz="1400" b="0" strike="noStrike" spc="-1" dirty="0">
              <a:solidFill>
                <a:srgbClr val="000000"/>
              </a:solidFill>
              <a:latin typeface="Calibri"/>
            </a:endParaRPr>
          </a:p>
          <a:p>
            <a:endParaRPr lang="en-US" sz="1400" b="0" strike="noStrike" spc="-1" dirty="0">
              <a:solidFill>
                <a:srgbClr val="000000"/>
              </a:solidFill>
              <a:latin typeface="Calibri"/>
            </a:endParaRPr>
          </a:p>
          <a:p>
            <a:endParaRPr lang="en-US" sz="1800" b="0" strike="noStrike" spc="-1" dirty="0">
              <a:solidFill>
                <a:srgbClr val="000000"/>
              </a:solidFill>
              <a:latin typeface="Calibri"/>
            </a:endParaRPr>
          </a:p>
          <a:p>
            <a:endParaRPr lang="en-US" sz="1800" b="0" strike="noStrike" spc="-1" dirty="0">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Espace réservé du contenu 3"/>
          <p:cNvSpPr txBox="1"/>
          <p:nvPr/>
        </p:nvSpPr>
        <p:spPr>
          <a:xfrm>
            <a:off x="264960" y="2015280"/>
            <a:ext cx="11581920" cy="3978720"/>
          </a:xfrm>
          <a:prstGeom prst="rect">
            <a:avLst/>
          </a:prstGeom>
          <a:noFill/>
          <a:ln w="0">
            <a:noFill/>
          </a:ln>
        </p:spPr>
        <p:txBody>
          <a:bodyPr>
            <a:noAutofit/>
          </a:bodyPr>
          <a:lstStyle/>
          <a:p>
            <a:pPr algn="ctr">
              <a:lnSpc>
                <a:spcPct val="120000"/>
              </a:lnSpc>
              <a:spcBef>
                <a:spcPts val="1001"/>
              </a:spcBef>
              <a:tabLst>
                <a:tab pos="0" algn="l"/>
              </a:tabLst>
            </a:pPr>
            <a:r>
              <a:rPr lang="fr-FR" sz="7200" b="1" strike="noStrike" spc="-1" dirty="0">
                <a:solidFill>
                  <a:srgbClr val="000000"/>
                </a:solidFill>
                <a:latin typeface="Calibri"/>
              </a:rPr>
              <a:t>Qu’en pensez-vous ?</a:t>
            </a:r>
            <a:endParaRPr lang="en-US" sz="7200" b="0" strike="noStrike" spc="-1" dirty="0">
              <a:solidFill>
                <a:srgbClr val="000000"/>
              </a:solidFill>
              <a:latin typeface="Calibri"/>
            </a:endParaRPr>
          </a:p>
        </p:txBody>
      </p:sp>
      <p:sp>
        <p:nvSpPr>
          <p:cNvPr id="283" name="ZoneTexte 2"/>
          <p:cNvSpPr/>
          <p:nvPr/>
        </p:nvSpPr>
        <p:spPr>
          <a:xfrm>
            <a:off x="2183760" y="4914720"/>
            <a:ext cx="64818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dirty="0">
                <a:solidFill>
                  <a:srgbClr val="000000"/>
                </a:solidFill>
                <a:latin typeface="Calibri"/>
              </a:rPr>
              <a:t>Contactez-nous par email à toitsenpartage@tutanota.com</a:t>
            </a:r>
            <a:br>
              <a:rPr dirty="0"/>
            </a:br>
            <a:r>
              <a:rPr lang="fr-FR" sz="1800" b="0" strike="noStrike" spc="-1" dirty="0">
                <a:solidFill>
                  <a:srgbClr val="000000"/>
                </a:solidFill>
                <a:latin typeface="Calibri"/>
              </a:rPr>
              <a:t>Ou par téléphone au 06.75.79.17.74</a:t>
            </a:r>
            <a:endParaRPr lang="fr-FR" sz="1800" b="0" strike="noStrike" spc="-1" dirty="0">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AB440B-A319-70F0-0B62-01F94F94C240}"/>
              </a:ext>
            </a:extLst>
          </p:cNvPr>
          <p:cNvSpPr>
            <a:spLocks noGrp="1"/>
          </p:cNvSpPr>
          <p:nvPr>
            <p:ph type="title"/>
          </p:nvPr>
        </p:nvSpPr>
        <p:spPr>
          <a:xfrm>
            <a:off x="1450560" y="2528625"/>
            <a:ext cx="9290880" cy="1049040"/>
          </a:xfrm>
        </p:spPr>
        <p:txBody>
          <a:bodyPr/>
          <a:lstStyle/>
          <a:p>
            <a:pPr algn="ctr"/>
            <a:r>
              <a:rPr lang="fr-FR" dirty="0"/>
              <a:t>ANNEXES</a:t>
            </a:r>
          </a:p>
        </p:txBody>
      </p:sp>
    </p:spTree>
    <p:extLst>
      <p:ext uri="{BB962C8B-B14F-4D97-AF65-F5344CB8AC3E}">
        <p14:creationId xmlns:p14="http://schemas.microsoft.com/office/powerpoint/2010/main" val="4114555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Qu’est ce qu’une oasis ? Plus de détails</a:t>
            </a:r>
            <a:endParaRPr lang="en-US" sz="3200" b="0" strike="noStrike" spc="-1" dirty="0">
              <a:solidFill>
                <a:srgbClr val="000000"/>
              </a:solidFill>
              <a:latin typeface="Calibri"/>
            </a:endParaRPr>
          </a:p>
        </p:txBody>
      </p:sp>
      <p:sp>
        <p:nvSpPr>
          <p:cNvPr id="187" name="Espace réservé du contenu 2"/>
          <p:cNvSpPr/>
          <p:nvPr/>
        </p:nvSpPr>
        <p:spPr>
          <a:xfrm>
            <a:off x="1709640" y="1112760"/>
            <a:ext cx="10068840" cy="53240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8" name="Titre 1"/>
          <p:cNvSpPr/>
          <p:nvPr/>
        </p:nvSpPr>
        <p:spPr>
          <a:xfrm>
            <a:off x="1435320" y="2010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9" name="Espace réservé du contenu 2"/>
          <p:cNvSpPr/>
          <p:nvPr/>
        </p:nvSpPr>
        <p:spPr>
          <a:xfrm>
            <a:off x="1709640" y="2757600"/>
            <a:ext cx="10068840" cy="41000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endParaRPr lang="fr-FR" sz="2000" b="0" strike="noStrike" spc="-1">
              <a:latin typeface="Calibri"/>
            </a:endParaRPr>
          </a:p>
          <a:p>
            <a:pPr>
              <a:lnSpc>
                <a:spcPct val="100000"/>
              </a:lnSpc>
              <a:spcBef>
                <a:spcPts val="1001"/>
              </a:spcBef>
              <a:tabLst>
                <a:tab pos="0" algn="l"/>
              </a:tabLst>
            </a:pPr>
            <a:endParaRPr lang="fr-FR" sz="2000" b="0" strike="noStrike" spc="-1">
              <a:latin typeface="Calibri"/>
            </a:endParaRPr>
          </a:p>
        </p:txBody>
      </p:sp>
      <p:sp>
        <p:nvSpPr>
          <p:cNvPr id="8" name="Espace réservé du contenu 2">
            <a:extLst>
              <a:ext uri="{FF2B5EF4-FFF2-40B4-BE49-F238E27FC236}">
                <a16:creationId xmlns:a16="http://schemas.microsoft.com/office/drawing/2014/main" id="{71FE75F9-8E6F-A641-E9ED-E68DA0A82656}"/>
              </a:ext>
            </a:extLst>
          </p:cNvPr>
          <p:cNvSpPr txBox="1"/>
          <p:nvPr/>
        </p:nvSpPr>
        <p:spPr>
          <a:xfrm>
            <a:off x="570600" y="758520"/>
            <a:ext cx="11492880" cy="5340600"/>
          </a:xfrm>
          <a:prstGeom prst="rect">
            <a:avLst/>
          </a:prstGeom>
          <a:noFill/>
          <a:ln w="0">
            <a:noFill/>
          </a:ln>
        </p:spPr>
        <p:txBody>
          <a:bodyPr>
            <a:normAutofit fontScale="94000"/>
          </a:bodyPr>
          <a:lstStyle/>
          <a:p>
            <a:pPr marL="360">
              <a:lnSpc>
                <a:spcPct val="120000"/>
              </a:lnSpc>
              <a:spcBef>
                <a:spcPts val="1001"/>
              </a:spcBef>
              <a:buClr>
                <a:srgbClr val="FB8C29"/>
              </a:buClr>
            </a:pPr>
            <a:r>
              <a:rPr lang="fr-FR" b="0" i="1" strike="noStrike" spc="-1" dirty="0">
                <a:solidFill>
                  <a:srgbClr val="262626"/>
                </a:solidFill>
                <a:latin typeface="Calibri"/>
              </a:rPr>
              <a:t>Dans sa forme la plus aboutie, une oasis se construit autour de </a:t>
            </a:r>
            <a:r>
              <a:rPr lang="fr-FR" b="1" i="1" strike="noStrike" spc="-1" dirty="0">
                <a:solidFill>
                  <a:srgbClr val="262626"/>
                </a:solidFill>
                <a:latin typeface="Calibri"/>
              </a:rPr>
              <a:t>cinq principes fondamentaux</a:t>
            </a:r>
            <a:r>
              <a:rPr lang="fr-FR" b="0" i="1" strike="noStrike" spc="-1" dirty="0">
                <a:solidFill>
                  <a:srgbClr val="262626"/>
                </a:solidFill>
                <a:latin typeface="Calibri"/>
              </a:rPr>
              <a:t>, cinq leviers de changement individuel et collectif.</a:t>
            </a:r>
          </a:p>
          <a:p>
            <a:pPr marL="360">
              <a:lnSpc>
                <a:spcPct val="120000"/>
              </a:lnSpc>
              <a:spcBef>
                <a:spcPts val="1001"/>
              </a:spcBef>
              <a:buClr>
                <a:srgbClr val="FB8C29"/>
              </a:buClr>
            </a:pPr>
            <a:r>
              <a:rPr lang="fr-FR" b="1" strike="noStrike" spc="-1" dirty="0">
                <a:solidFill>
                  <a:srgbClr val="262626"/>
                </a:solidFill>
                <a:latin typeface="Calibri"/>
              </a:rPr>
              <a:t>Agriculture et autonomie alimentaire</a:t>
            </a:r>
          </a:p>
          <a:p>
            <a:pPr marL="343080" indent="-342720">
              <a:lnSpc>
                <a:spcPct val="120000"/>
              </a:lnSpc>
              <a:spcBef>
                <a:spcPts val="1001"/>
              </a:spcBef>
              <a:buClr>
                <a:srgbClr val="FB8C29"/>
              </a:buClr>
              <a:buFont typeface="Arial"/>
              <a:buChar char="•"/>
            </a:pPr>
            <a:r>
              <a:rPr lang="fr-FR" b="0" strike="noStrike" spc="-1" dirty="0">
                <a:solidFill>
                  <a:srgbClr val="262626"/>
                </a:solidFill>
                <a:latin typeface="Calibri"/>
              </a:rPr>
              <a:t>L'agriculture vivrière de proximité permet de tendre vers </a:t>
            </a:r>
            <a:r>
              <a:rPr lang="fr-FR" b="1" strike="noStrike" spc="-1" dirty="0">
                <a:solidFill>
                  <a:srgbClr val="262626"/>
                </a:solidFill>
                <a:latin typeface="Calibri"/>
              </a:rPr>
              <a:t>l'autonomie alimentaire </a:t>
            </a:r>
            <a:r>
              <a:rPr lang="fr-FR" b="0" strike="noStrike" spc="-1" dirty="0">
                <a:solidFill>
                  <a:srgbClr val="262626"/>
                </a:solidFill>
                <a:latin typeface="Calibri"/>
              </a:rPr>
              <a:t>de </a:t>
            </a:r>
            <a:r>
              <a:rPr lang="fr-FR" b="1" strike="noStrike" spc="-1" dirty="0">
                <a:solidFill>
                  <a:srgbClr val="262626"/>
                </a:solidFill>
                <a:latin typeface="Calibri"/>
              </a:rPr>
              <a:t>manière écologique </a:t>
            </a:r>
            <a:r>
              <a:rPr lang="fr-FR" b="0" strike="noStrike" spc="-1" dirty="0">
                <a:solidFill>
                  <a:srgbClr val="262626"/>
                </a:solidFill>
                <a:latin typeface="Calibri"/>
              </a:rPr>
              <a:t>par l'intégration harmonieuse de l'activité agricole à l’environnement. Elle peut offrir un support d'activités conviviales de transmission et de </a:t>
            </a:r>
            <a:r>
              <a:rPr lang="fr-FR" b="1" strike="noStrike" spc="-1" dirty="0">
                <a:solidFill>
                  <a:srgbClr val="262626"/>
                </a:solidFill>
                <a:latin typeface="Calibri"/>
              </a:rPr>
              <a:t>partage de savoir-faire </a:t>
            </a:r>
            <a:r>
              <a:rPr lang="fr-FR" b="0" strike="noStrike" spc="-1" dirty="0">
                <a:solidFill>
                  <a:srgbClr val="262626"/>
                </a:solidFill>
                <a:latin typeface="Calibri"/>
              </a:rPr>
              <a:t>et de </a:t>
            </a:r>
            <a:r>
              <a:rPr lang="fr-FR" b="1" strike="noStrike" spc="-1" dirty="0">
                <a:solidFill>
                  <a:srgbClr val="262626"/>
                </a:solidFill>
                <a:latin typeface="Calibri"/>
              </a:rPr>
              <a:t>savoir-être</a:t>
            </a:r>
            <a:r>
              <a:rPr lang="fr-FR" b="0" strike="noStrike" spc="-1" dirty="0">
                <a:solidFill>
                  <a:srgbClr val="262626"/>
                </a:solidFill>
                <a:latin typeface="Calibri"/>
              </a:rPr>
              <a:t>. Il est nécessaire qu’une oasis développe des actions spécifiques pour </a:t>
            </a:r>
            <a:r>
              <a:rPr lang="fr-FR" b="1" strike="noStrike" spc="-1" dirty="0">
                <a:solidFill>
                  <a:srgbClr val="262626"/>
                </a:solidFill>
                <a:latin typeface="Calibri"/>
              </a:rPr>
              <a:t>produire une partie de sa nourriture </a:t>
            </a:r>
            <a:r>
              <a:rPr lang="fr-FR" b="0" strike="noStrike" spc="-1" dirty="0">
                <a:solidFill>
                  <a:srgbClr val="262626"/>
                </a:solidFill>
                <a:latin typeface="Calibri"/>
              </a:rPr>
              <a:t>de façon </a:t>
            </a:r>
            <a:r>
              <a:rPr lang="fr-FR" b="1" strike="noStrike" spc="-1" dirty="0">
                <a:solidFill>
                  <a:srgbClr val="262626"/>
                </a:solidFill>
                <a:latin typeface="Calibri"/>
              </a:rPr>
              <a:t>écologique</a:t>
            </a:r>
            <a:r>
              <a:rPr lang="fr-FR" b="0" strike="noStrike" spc="-1" dirty="0">
                <a:solidFill>
                  <a:srgbClr val="262626"/>
                </a:solidFill>
                <a:latin typeface="Calibri"/>
              </a:rPr>
              <a:t> : potager biologique partagé au sein de l’oasis, installation d’un producteur sur ses terres, relation directe et soutenue avec un producteur local pour l’approvisionnement de la majeure partie des aliments…</a:t>
            </a:r>
          </a:p>
          <a:p>
            <a:pPr marL="360">
              <a:lnSpc>
                <a:spcPct val="120000"/>
              </a:lnSpc>
              <a:spcBef>
                <a:spcPts val="1001"/>
              </a:spcBef>
              <a:buClr>
                <a:srgbClr val="FB8C29"/>
              </a:buClr>
            </a:pPr>
            <a:r>
              <a:rPr lang="fr-FR" b="1" strike="noStrike" spc="-1" dirty="0" err="1">
                <a:solidFill>
                  <a:srgbClr val="262626"/>
                </a:solidFill>
                <a:latin typeface="Calibri"/>
              </a:rPr>
              <a:t>Éco-construction</a:t>
            </a:r>
            <a:r>
              <a:rPr lang="fr-FR" b="1" strike="noStrike" spc="-1" dirty="0">
                <a:solidFill>
                  <a:srgbClr val="262626"/>
                </a:solidFill>
                <a:latin typeface="Calibri"/>
              </a:rPr>
              <a:t> et sobriété énergétique</a:t>
            </a:r>
          </a:p>
          <a:p>
            <a:pPr marL="343080" indent="-342720">
              <a:lnSpc>
                <a:spcPct val="120000"/>
              </a:lnSpc>
              <a:spcBef>
                <a:spcPts val="1001"/>
              </a:spcBef>
              <a:buClr>
                <a:srgbClr val="FB8C29"/>
              </a:buClr>
              <a:buFont typeface="Arial"/>
              <a:buChar char="•"/>
            </a:pPr>
            <a:r>
              <a:rPr lang="fr-FR" b="0" strike="noStrike" spc="-1" dirty="0">
                <a:solidFill>
                  <a:srgbClr val="262626"/>
                </a:solidFill>
                <a:latin typeface="Calibri"/>
              </a:rPr>
              <a:t>Nos habitats et le confort de nos modes de vie ont un coût important en énergie et en eau. Les matériaux de construction sont bien souvent toxiques et nécessitent une énergie grise considérable. Une oasis cherche à diminuer l’empreinte de son habitat par la </a:t>
            </a:r>
            <a:r>
              <a:rPr lang="fr-FR" b="1" strike="noStrike" spc="-1" dirty="0">
                <a:solidFill>
                  <a:srgbClr val="262626"/>
                </a:solidFill>
                <a:latin typeface="Calibri"/>
              </a:rPr>
              <a:t>création de lieux de vie en harmonie avec le paysage</a:t>
            </a:r>
            <a:r>
              <a:rPr lang="fr-FR" b="0" strike="noStrike" spc="-1" dirty="0">
                <a:solidFill>
                  <a:srgbClr val="262626"/>
                </a:solidFill>
                <a:latin typeface="Calibri"/>
              </a:rPr>
              <a:t>, pensés pour </a:t>
            </a:r>
            <a:r>
              <a:rPr lang="fr-FR" b="1" strike="noStrike" spc="-1" dirty="0">
                <a:solidFill>
                  <a:srgbClr val="262626"/>
                </a:solidFill>
                <a:latin typeface="Calibri"/>
              </a:rPr>
              <a:t>réduire la consommation en énergie non renouvelable et en eau </a:t>
            </a:r>
            <a:r>
              <a:rPr lang="fr-FR" b="0" strike="noStrike" spc="-1" dirty="0">
                <a:solidFill>
                  <a:srgbClr val="262626"/>
                </a:solidFill>
                <a:latin typeface="Calibri"/>
              </a:rPr>
              <a:t>(</a:t>
            </a:r>
            <a:r>
              <a:rPr lang="fr-FR" b="0" strike="noStrike" spc="-1" dirty="0" err="1">
                <a:solidFill>
                  <a:srgbClr val="262626"/>
                </a:solidFill>
                <a:latin typeface="Calibri"/>
              </a:rPr>
              <a:t>phytoépuration</a:t>
            </a:r>
            <a:r>
              <a:rPr lang="fr-FR" b="0" strike="noStrike" spc="-1" dirty="0">
                <a:solidFill>
                  <a:srgbClr val="262626"/>
                </a:solidFill>
                <a:latin typeface="Calibri"/>
              </a:rPr>
              <a:t>, énergies solaires ou éoliennes, collecte des eaux de pluie, conception bioclimatique, toilettes sèches…) et utiliser des </a:t>
            </a:r>
            <a:r>
              <a:rPr lang="fr-FR" b="1" strike="noStrike" spc="-1" dirty="0">
                <a:solidFill>
                  <a:srgbClr val="262626"/>
                </a:solidFill>
                <a:latin typeface="Calibri"/>
              </a:rPr>
              <a:t>matériaux naturels</a:t>
            </a:r>
            <a:r>
              <a:rPr lang="fr-FR" b="0" strike="noStrike" spc="-1" dirty="0">
                <a:solidFill>
                  <a:srgbClr val="262626"/>
                </a:solidFill>
                <a:latin typeface="Calibri"/>
              </a:rPr>
              <a:t>.</a:t>
            </a:r>
          </a:p>
          <a:p>
            <a:pPr marL="343080" indent="-342720">
              <a:lnSpc>
                <a:spcPct val="120000"/>
              </a:lnSpc>
              <a:spcBef>
                <a:spcPts val="1001"/>
              </a:spcBef>
              <a:buClr>
                <a:srgbClr val="FB8C29"/>
              </a:buClr>
              <a:buFont typeface="Arial"/>
              <a:buChar char="•"/>
            </a:pPr>
            <a:endParaRPr lang="fr-FR" b="0" strike="noStrike" spc="-1" dirty="0">
              <a:solidFill>
                <a:srgbClr val="262626"/>
              </a:solidFill>
              <a:latin typeface="Calibri"/>
            </a:endParaRPr>
          </a:p>
        </p:txBody>
      </p:sp>
      <p:pic>
        <p:nvPicPr>
          <p:cNvPr id="9" name="Image 8">
            <a:extLst>
              <a:ext uri="{FF2B5EF4-FFF2-40B4-BE49-F238E27FC236}">
                <a16:creationId xmlns:a16="http://schemas.microsoft.com/office/drawing/2014/main" id="{38DE5279-2574-51EE-26A0-8BB80FF3CE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23" y="1487085"/>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1EA7F663-572C-C685-49DC-FFEA18086C6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40" y="3793103"/>
            <a:ext cx="523875" cy="523874"/>
          </a:xfrm>
          <a:prstGeom prst="rect">
            <a:avLst/>
          </a:prstGeom>
          <a:noFill/>
          <a:ln>
            <a:noFill/>
          </a:ln>
        </p:spPr>
      </p:pic>
    </p:spTree>
    <p:extLst>
      <p:ext uri="{BB962C8B-B14F-4D97-AF65-F5344CB8AC3E}">
        <p14:creationId xmlns:p14="http://schemas.microsoft.com/office/powerpoint/2010/main" val="27925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Qu’est ce qu’une oasis ? Plus de détails</a:t>
            </a:r>
            <a:endParaRPr lang="en-US" sz="3200" b="0" strike="noStrike" spc="-1" dirty="0">
              <a:solidFill>
                <a:srgbClr val="000000"/>
              </a:solidFill>
              <a:latin typeface="Calibri"/>
            </a:endParaRPr>
          </a:p>
        </p:txBody>
      </p:sp>
      <p:sp>
        <p:nvSpPr>
          <p:cNvPr id="187" name="Espace réservé du contenu 2"/>
          <p:cNvSpPr/>
          <p:nvPr/>
        </p:nvSpPr>
        <p:spPr>
          <a:xfrm>
            <a:off x="1709640" y="1112760"/>
            <a:ext cx="10068840" cy="53240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8" name="Titre 1"/>
          <p:cNvSpPr/>
          <p:nvPr/>
        </p:nvSpPr>
        <p:spPr>
          <a:xfrm>
            <a:off x="1435320" y="2010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9" name="Espace réservé du contenu 2"/>
          <p:cNvSpPr/>
          <p:nvPr/>
        </p:nvSpPr>
        <p:spPr>
          <a:xfrm>
            <a:off x="1709640" y="2757600"/>
            <a:ext cx="10068840" cy="41000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endParaRPr lang="fr-FR" sz="2000" b="0" strike="noStrike" spc="-1">
              <a:latin typeface="Calibri"/>
            </a:endParaRPr>
          </a:p>
          <a:p>
            <a:pPr>
              <a:lnSpc>
                <a:spcPct val="100000"/>
              </a:lnSpc>
              <a:spcBef>
                <a:spcPts val="1001"/>
              </a:spcBef>
              <a:tabLst>
                <a:tab pos="0" algn="l"/>
              </a:tabLst>
            </a:pPr>
            <a:endParaRPr lang="fr-FR" sz="2000" b="0" strike="noStrike" spc="-1">
              <a:latin typeface="Calibri"/>
            </a:endParaRPr>
          </a:p>
        </p:txBody>
      </p:sp>
      <p:sp>
        <p:nvSpPr>
          <p:cNvPr id="8" name="Espace réservé du contenu 2">
            <a:extLst>
              <a:ext uri="{FF2B5EF4-FFF2-40B4-BE49-F238E27FC236}">
                <a16:creationId xmlns:a16="http://schemas.microsoft.com/office/drawing/2014/main" id="{71FE75F9-8E6F-A641-E9ED-E68DA0A82656}"/>
              </a:ext>
            </a:extLst>
          </p:cNvPr>
          <p:cNvSpPr txBox="1"/>
          <p:nvPr/>
        </p:nvSpPr>
        <p:spPr>
          <a:xfrm>
            <a:off x="570600" y="758520"/>
            <a:ext cx="11492880" cy="5340600"/>
          </a:xfrm>
          <a:prstGeom prst="rect">
            <a:avLst/>
          </a:prstGeom>
          <a:noFill/>
          <a:ln w="0">
            <a:noFill/>
          </a:ln>
        </p:spPr>
        <p:txBody>
          <a:bodyPr>
            <a:normAutofit fontScale="71500" lnSpcReduction="20000"/>
          </a:bodyPr>
          <a:lstStyle/>
          <a:p>
            <a:pPr marL="360">
              <a:lnSpc>
                <a:spcPct val="120000"/>
              </a:lnSpc>
              <a:spcBef>
                <a:spcPts val="1001"/>
              </a:spcBef>
              <a:buClr>
                <a:srgbClr val="FB8C29"/>
              </a:buClr>
            </a:pPr>
            <a:r>
              <a:rPr lang="fr-FR" sz="2400" b="1" strike="noStrike" spc="-1" dirty="0">
                <a:solidFill>
                  <a:srgbClr val="262626"/>
                </a:solidFill>
                <a:latin typeface="Calibri"/>
              </a:rPr>
              <a:t>Mutualisation</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L’une des causes des problèmes de la société occidentale (surconsommation, exclusion, misère…) est l’individualisme qui s’est installé au fil des décennies dans nos modes de vie. Une oasis reconnait qu’un </a:t>
            </a:r>
            <a:r>
              <a:rPr lang="fr-FR" sz="2400" b="1" strike="noStrike" spc="-1" dirty="0">
                <a:solidFill>
                  <a:srgbClr val="262626"/>
                </a:solidFill>
                <a:latin typeface="Calibri"/>
              </a:rPr>
              <a:t>nouvel équilibre est à inventer </a:t>
            </a:r>
            <a:r>
              <a:rPr lang="fr-FR" sz="2400" b="0" strike="noStrike" spc="-1" dirty="0">
                <a:solidFill>
                  <a:srgbClr val="262626"/>
                </a:solidFill>
                <a:latin typeface="Calibri"/>
              </a:rPr>
              <a:t>qui intègre le </a:t>
            </a:r>
            <a:r>
              <a:rPr lang="fr-FR" sz="2400" b="1" strike="noStrike" spc="-1" dirty="0">
                <a:solidFill>
                  <a:srgbClr val="262626"/>
                </a:solidFill>
                <a:latin typeface="Calibri"/>
              </a:rPr>
              <a:t>besoin individuel d’intimité </a:t>
            </a:r>
            <a:r>
              <a:rPr lang="fr-FR" sz="2400" b="0" strike="noStrike" spc="-1" dirty="0">
                <a:solidFill>
                  <a:srgbClr val="262626"/>
                </a:solidFill>
                <a:latin typeface="Calibri"/>
              </a:rPr>
              <a:t>et de souveraineté mais aussi la </a:t>
            </a:r>
            <a:r>
              <a:rPr lang="fr-FR" sz="2400" b="1" strike="noStrike" spc="-1" dirty="0">
                <a:solidFill>
                  <a:srgbClr val="262626"/>
                </a:solidFill>
                <a:latin typeface="Calibri"/>
              </a:rPr>
              <a:t>coopération</a:t>
            </a:r>
            <a:r>
              <a:rPr lang="fr-FR" sz="2400" b="0" strike="noStrike" spc="-1" dirty="0">
                <a:solidFill>
                  <a:srgbClr val="262626"/>
                </a:solidFill>
                <a:latin typeface="Calibri"/>
              </a:rPr>
              <a:t>, la </a:t>
            </a:r>
            <a:r>
              <a:rPr lang="fr-FR" sz="2400" b="1" strike="noStrike" spc="-1" dirty="0">
                <a:solidFill>
                  <a:srgbClr val="262626"/>
                </a:solidFill>
                <a:latin typeface="Calibri"/>
              </a:rPr>
              <a:t>cohésion</a:t>
            </a:r>
            <a:r>
              <a:rPr lang="fr-FR" sz="2400" b="0" strike="noStrike" spc="-1" dirty="0">
                <a:solidFill>
                  <a:srgbClr val="262626"/>
                </a:solidFill>
                <a:latin typeface="Calibri"/>
              </a:rPr>
              <a:t> et la </a:t>
            </a:r>
            <a:r>
              <a:rPr lang="fr-FR" sz="2400" b="1" strike="noStrike" spc="-1" dirty="0">
                <a:solidFill>
                  <a:srgbClr val="262626"/>
                </a:solidFill>
                <a:latin typeface="Calibri"/>
              </a:rPr>
              <a:t>solidarité</a:t>
            </a:r>
            <a:r>
              <a:rPr lang="fr-FR" sz="2400" b="0" strike="noStrike" spc="-1" dirty="0">
                <a:solidFill>
                  <a:srgbClr val="262626"/>
                </a:solidFill>
                <a:latin typeface="Calibri"/>
              </a:rPr>
              <a:t> que permettent des </a:t>
            </a:r>
            <a:r>
              <a:rPr lang="fr-FR" sz="2400" b="1" strike="noStrike" spc="-1" dirty="0">
                <a:solidFill>
                  <a:srgbClr val="262626"/>
                </a:solidFill>
                <a:latin typeface="Calibri"/>
              </a:rPr>
              <a:t>espaces et services collectifs</a:t>
            </a:r>
            <a:r>
              <a:rPr lang="fr-FR" sz="2400" b="0" strike="noStrike" spc="-1" dirty="0">
                <a:solidFill>
                  <a:srgbClr val="262626"/>
                </a:solidFill>
                <a:latin typeface="Calibri"/>
              </a:rPr>
              <a:t>. Les oasis intègrent des moyens de "</a:t>
            </a:r>
            <a:r>
              <a:rPr lang="fr-FR" sz="2400" b="1" strike="noStrike" spc="-1" dirty="0">
                <a:solidFill>
                  <a:srgbClr val="262626"/>
                </a:solidFill>
                <a:latin typeface="Calibri"/>
              </a:rPr>
              <a:t>faire et vivre ensemble</a:t>
            </a:r>
            <a:r>
              <a:rPr lang="fr-FR" sz="2400" b="0" strike="noStrike" spc="-1" dirty="0">
                <a:solidFill>
                  <a:srgbClr val="262626"/>
                </a:solidFill>
                <a:latin typeface="Calibri"/>
              </a:rPr>
              <a:t>", notamment la mise en commun de moyens, d’infrastructures d’accueil ou de partage, des jardins partagés…</a:t>
            </a:r>
          </a:p>
          <a:p>
            <a:pPr marL="360">
              <a:lnSpc>
                <a:spcPct val="120000"/>
              </a:lnSpc>
              <a:spcBef>
                <a:spcPts val="1001"/>
              </a:spcBef>
              <a:buClr>
                <a:srgbClr val="FB8C29"/>
              </a:buClr>
            </a:pPr>
            <a:r>
              <a:rPr lang="fr-FR" sz="2400" b="1" strike="noStrike" spc="-1" dirty="0">
                <a:solidFill>
                  <a:srgbClr val="262626"/>
                </a:solidFill>
                <a:latin typeface="Calibri"/>
              </a:rPr>
              <a:t>Une gouvernance respectueuse</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La gouvernance d’une oasis traduit l’accord que nous nous donnons pour cheminer ensemble et faire évoluer notre lieu de vie. Elle doit être claire et </a:t>
            </a:r>
            <a:r>
              <a:rPr lang="fr-FR" sz="2400" b="1" strike="noStrike" spc="-1" dirty="0">
                <a:solidFill>
                  <a:srgbClr val="262626"/>
                </a:solidFill>
                <a:latin typeface="Calibri"/>
              </a:rPr>
              <a:t>faciliter des relations humaines bienveillantes</a:t>
            </a:r>
            <a:r>
              <a:rPr lang="fr-FR" sz="2400" b="0" strike="noStrike" spc="-1" dirty="0">
                <a:solidFill>
                  <a:srgbClr val="262626"/>
                </a:solidFill>
                <a:latin typeface="Calibri"/>
              </a:rPr>
              <a:t>. Elle doit respecter les </a:t>
            </a:r>
            <a:r>
              <a:rPr lang="fr-FR" sz="2400" b="1" strike="noStrike" spc="-1" dirty="0">
                <a:solidFill>
                  <a:srgbClr val="262626"/>
                </a:solidFill>
                <a:latin typeface="Calibri"/>
              </a:rPr>
              <a:t>besoins du collectif </a:t>
            </a:r>
            <a:r>
              <a:rPr lang="fr-FR" sz="2400" b="0" strike="noStrike" spc="-1" dirty="0">
                <a:solidFill>
                  <a:srgbClr val="262626"/>
                </a:solidFill>
                <a:latin typeface="Calibri"/>
              </a:rPr>
              <a:t>comme la </a:t>
            </a:r>
            <a:r>
              <a:rPr lang="fr-FR" sz="2400" b="1" strike="noStrike" spc="-1" dirty="0">
                <a:solidFill>
                  <a:srgbClr val="262626"/>
                </a:solidFill>
                <a:latin typeface="Calibri"/>
              </a:rPr>
              <a:t>souveraineté de chacun</a:t>
            </a:r>
            <a:r>
              <a:rPr lang="fr-FR" sz="2400" b="0" strike="noStrike" spc="-1" dirty="0">
                <a:solidFill>
                  <a:srgbClr val="262626"/>
                </a:solidFill>
                <a:latin typeface="Calibri"/>
              </a:rPr>
              <a:t>.</a:t>
            </a:r>
          </a:p>
          <a:p>
            <a:pPr marL="360">
              <a:lnSpc>
                <a:spcPct val="120000"/>
              </a:lnSpc>
              <a:spcBef>
                <a:spcPts val="1001"/>
              </a:spcBef>
              <a:buClr>
                <a:srgbClr val="FB8C29"/>
              </a:buClr>
            </a:pPr>
            <a:r>
              <a:rPr lang="fr-FR" sz="2400" b="1" strike="noStrike" spc="-1" dirty="0">
                <a:solidFill>
                  <a:srgbClr val="262626"/>
                </a:solidFill>
                <a:latin typeface="Calibri"/>
              </a:rPr>
              <a:t>L’accueil et l’ouverture sur le monde</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La recherche d’autonomie d’une oasis ne doit en aucun cas être vue comme un repli sur soi. L’oasis doit au contraire </a:t>
            </a:r>
            <a:r>
              <a:rPr lang="fr-FR" sz="2400" b="1" strike="noStrike" spc="-1" dirty="0">
                <a:solidFill>
                  <a:srgbClr val="262626"/>
                </a:solidFill>
                <a:latin typeface="Calibri"/>
              </a:rPr>
              <a:t>être ouverte</a:t>
            </a:r>
            <a:r>
              <a:rPr lang="fr-FR" sz="2400" b="0" strike="noStrike" spc="-1" dirty="0">
                <a:solidFill>
                  <a:srgbClr val="262626"/>
                </a:solidFill>
                <a:latin typeface="Calibri"/>
              </a:rPr>
              <a:t> à celui qui cherche un lieu de ressourcement, dans une </a:t>
            </a:r>
            <a:r>
              <a:rPr lang="fr-FR" sz="2400" b="1" strike="noStrike" spc="-1" dirty="0">
                <a:solidFill>
                  <a:srgbClr val="262626"/>
                </a:solidFill>
                <a:latin typeface="Calibri"/>
              </a:rPr>
              <a:t>volonté de partage</a:t>
            </a:r>
            <a:r>
              <a:rPr lang="fr-FR" sz="2400" b="0" strike="noStrike" spc="-1" dirty="0">
                <a:solidFill>
                  <a:srgbClr val="262626"/>
                </a:solidFill>
                <a:latin typeface="Calibri"/>
              </a:rPr>
              <a:t>, de </a:t>
            </a:r>
            <a:r>
              <a:rPr lang="fr-FR" sz="2400" b="1" strike="noStrike" spc="-1" dirty="0">
                <a:solidFill>
                  <a:srgbClr val="262626"/>
                </a:solidFill>
                <a:latin typeface="Calibri"/>
              </a:rPr>
              <a:t>convivialité</a:t>
            </a:r>
            <a:r>
              <a:rPr lang="fr-FR" sz="2400" b="0" strike="noStrike" spc="-1" dirty="0">
                <a:solidFill>
                  <a:srgbClr val="262626"/>
                </a:solidFill>
                <a:latin typeface="Calibri"/>
              </a:rPr>
              <a:t> et de </a:t>
            </a:r>
            <a:r>
              <a:rPr lang="fr-FR" sz="2400" b="1" strike="noStrike" spc="-1" dirty="0">
                <a:solidFill>
                  <a:srgbClr val="262626"/>
                </a:solidFill>
                <a:latin typeface="Calibri"/>
              </a:rPr>
              <a:t>transmission</a:t>
            </a:r>
            <a:r>
              <a:rPr lang="fr-FR" sz="2400" b="0" strike="noStrike" spc="-1" dirty="0">
                <a:solidFill>
                  <a:srgbClr val="262626"/>
                </a:solidFill>
                <a:latin typeface="Calibri"/>
              </a:rPr>
              <a:t>. Une oasis propose des formes d’accueil et d’éducation (permanentes ou temporaires, visites, ateliers, participation à des réseaux…) pour faire bénéficier le reste de la société de son expérience.</a:t>
            </a:r>
          </a:p>
          <a:p>
            <a:pPr marL="343080" indent="-342720">
              <a:lnSpc>
                <a:spcPct val="120000"/>
              </a:lnSpc>
              <a:spcBef>
                <a:spcPts val="1001"/>
              </a:spcBef>
              <a:buClr>
                <a:srgbClr val="FB8C29"/>
              </a:buClr>
              <a:buFont typeface="Arial"/>
              <a:buChar char="•"/>
            </a:pPr>
            <a:endParaRPr lang="fr-FR" sz="2400" b="0" strike="noStrike" spc="-1" dirty="0">
              <a:solidFill>
                <a:srgbClr val="262626"/>
              </a:solidFill>
              <a:latin typeface="Calibri"/>
            </a:endParaRPr>
          </a:p>
        </p:txBody>
      </p:sp>
      <p:pic>
        <p:nvPicPr>
          <p:cNvPr id="2" name="Image 1">
            <a:extLst>
              <a:ext uri="{FF2B5EF4-FFF2-40B4-BE49-F238E27FC236}">
                <a16:creationId xmlns:a16="http://schemas.microsoft.com/office/drawing/2014/main" id="{45955667-66D4-9838-DA46-890036347089}"/>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58" y="3782026"/>
            <a:ext cx="523874" cy="495280"/>
          </a:xfrm>
          <a:prstGeom prst="rect">
            <a:avLst/>
          </a:prstGeom>
          <a:noFill/>
          <a:ln>
            <a:noFill/>
          </a:ln>
        </p:spPr>
      </p:pic>
      <p:pic>
        <p:nvPicPr>
          <p:cNvPr id="3" name="Image 2">
            <a:extLst>
              <a:ext uri="{FF2B5EF4-FFF2-40B4-BE49-F238E27FC236}">
                <a16:creationId xmlns:a16="http://schemas.microsoft.com/office/drawing/2014/main" id="{B6C6C61E-8EF4-5FC3-18B8-258EC5F8725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89" y="2449536"/>
            <a:ext cx="523874" cy="501236"/>
          </a:xfrm>
          <a:prstGeom prst="rect">
            <a:avLst/>
          </a:prstGeom>
          <a:noFill/>
          <a:ln>
            <a:noFill/>
          </a:ln>
        </p:spPr>
      </p:pic>
      <p:pic>
        <p:nvPicPr>
          <p:cNvPr id="4" name="Image 3">
            <a:extLst>
              <a:ext uri="{FF2B5EF4-FFF2-40B4-BE49-F238E27FC236}">
                <a16:creationId xmlns:a16="http://schemas.microsoft.com/office/drawing/2014/main" id="{39BB870A-09E7-6AC2-635E-381A4A58A0E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989" y="758520"/>
            <a:ext cx="523874" cy="504825"/>
          </a:xfrm>
          <a:prstGeom prst="rect">
            <a:avLst/>
          </a:prstGeom>
          <a:noFill/>
          <a:ln>
            <a:noFill/>
          </a:ln>
        </p:spPr>
      </p:pic>
    </p:spTree>
    <p:extLst>
      <p:ext uri="{BB962C8B-B14F-4D97-AF65-F5344CB8AC3E}">
        <p14:creationId xmlns:p14="http://schemas.microsoft.com/office/powerpoint/2010/main" val="2797845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re 1"/>
          <p:cNvSpPr/>
          <p:nvPr/>
        </p:nvSpPr>
        <p:spPr>
          <a:xfrm>
            <a:off x="105120" y="146520"/>
            <a:ext cx="11981880" cy="6595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fr-FR" sz="3200" b="0" strike="noStrike" cap="all" spc="-1">
                <a:solidFill>
                  <a:srgbClr val="FB8C29"/>
                </a:solidFill>
                <a:latin typeface="Calibri"/>
              </a:rPr>
              <a:t>Qui sommes-nous ?</a:t>
            </a:r>
            <a:endParaRPr lang="fr-FR" sz="3200" b="0" strike="noStrike" spc="-1">
              <a:latin typeface="Calibri"/>
            </a:endParaRPr>
          </a:p>
        </p:txBody>
      </p:sp>
      <p:sp>
        <p:nvSpPr>
          <p:cNvPr id="135" name="Espace réservé du contenu 2"/>
          <p:cNvSpPr/>
          <p:nvPr/>
        </p:nvSpPr>
        <p:spPr>
          <a:xfrm>
            <a:off x="806040" y="1094760"/>
            <a:ext cx="10972440" cy="84132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r>
              <a:rPr lang="fr-FR" sz="1800" b="0" strike="noStrike" spc="-1" dirty="0">
                <a:solidFill>
                  <a:srgbClr val="000000"/>
                </a:solidFill>
                <a:latin typeface="Calibri"/>
              </a:rPr>
              <a:t>Nous sommes un couple avec une enfant, associés à une retraitée. Nous </a:t>
            </a:r>
            <a:r>
              <a:rPr lang="fr-FR" spc="-1" dirty="0">
                <a:solidFill>
                  <a:srgbClr val="000000"/>
                </a:solidFill>
                <a:latin typeface="Calibri"/>
              </a:rPr>
              <a:t>souhaitons créer un lieu dans lequel développer un </a:t>
            </a:r>
            <a:r>
              <a:rPr lang="fr-FR" sz="1800" b="0" strike="noStrike" spc="-1" dirty="0">
                <a:solidFill>
                  <a:srgbClr val="000000"/>
                </a:solidFill>
                <a:latin typeface="Calibri"/>
              </a:rPr>
              <a:t>collectif autour d’un projet d’habitat partagé.</a:t>
            </a:r>
            <a:endParaRPr lang="fr-FR" sz="1800" b="0" strike="noStrike" spc="-1" dirty="0">
              <a:latin typeface="Calibri"/>
            </a:endParaRPr>
          </a:p>
          <a:p>
            <a:pPr>
              <a:lnSpc>
                <a:spcPct val="100000"/>
              </a:lnSpc>
              <a:spcBef>
                <a:spcPts val="1001"/>
              </a:spcBef>
              <a:tabLst>
                <a:tab pos="0" algn="l"/>
              </a:tabLst>
            </a:pPr>
            <a:endParaRPr lang="fr-FR" sz="2000" b="0" strike="noStrike" spc="-1" dirty="0">
              <a:latin typeface="Calibri"/>
            </a:endParaRPr>
          </a:p>
          <a:p>
            <a:pPr>
              <a:lnSpc>
                <a:spcPct val="100000"/>
              </a:lnSpc>
              <a:spcBef>
                <a:spcPts val="1001"/>
              </a:spcBef>
              <a:tabLst>
                <a:tab pos="0" algn="l"/>
              </a:tabLst>
            </a:pPr>
            <a:endParaRPr lang="fr-FR" sz="2000" b="0" strike="noStrike" spc="-1" dirty="0">
              <a:latin typeface="Calibri"/>
            </a:endParaRPr>
          </a:p>
          <a:p>
            <a:pPr>
              <a:lnSpc>
                <a:spcPct val="100000"/>
              </a:lnSpc>
              <a:spcBef>
                <a:spcPts val="1001"/>
              </a:spcBef>
              <a:tabLst>
                <a:tab pos="0" algn="l"/>
              </a:tabLst>
            </a:pPr>
            <a:endParaRPr lang="fr-FR" sz="2000" b="0" strike="noStrike" spc="-1" dirty="0">
              <a:latin typeface="Calibri"/>
            </a:endParaRPr>
          </a:p>
          <a:p>
            <a:pPr>
              <a:lnSpc>
                <a:spcPct val="100000"/>
              </a:lnSpc>
              <a:spcBef>
                <a:spcPts val="1001"/>
              </a:spcBef>
              <a:tabLst>
                <a:tab pos="0" algn="l"/>
              </a:tabLst>
            </a:pPr>
            <a:endParaRPr lang="fr-FR" sz="2000" b="0" strike="noStrike" spc="-1" dirty="0">
              <a:latin typeface="Calibri"/>
            </a:endParaRPr>
          </a:p>
        </p:txBody>
      </p:sp>
      <p:sp>
        <p:nvSpPr>
          <p:cNvPr id="136" name="Titre 1"/>
          <p:cNvSpPr/>
          <p:nvPr/>
        </p:nvSpPr>
        <p:spPr>
          <a:xfrm>
            <a:off x="1435320" y="1992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37" name="ZoneTexte 12"/>
          <p:cNvSpPr/>
          <p:nvPr/>
        </p:nvSpPr>
        <p:spPr>
          <a:xfrm>
            <a:off x="317880" y="4109580"/>
            <a:ext cx="1146060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2800" b="0" i="1" u="sng" strike="noStrike" spc="-1" dirty="0">
                <a:latin typeface="Calibri"/>
              </a:rPr>
              <a:t>Notre ambition</a:t>
            </a:r>
            <a:r>
              <a:rPr lang="fr-FR" sz="2800" b="0" i="1" strike="noStrike" spc="-1" dirty="0">
                <a:latin typeface="Calibri"/>
              </a:rPr>
              <a:t> : nous voulons </a:t>
            </a:r>
            <a:r>
              <a:rPr lang="fr-FR" sz="2800" b="1" i="1" strike="noStrike" spc="-1" dirty="0">
                <a:latin typeface="Calibri"/>
              </a:rPr>
              <a:t>donner plus de sens à nos vies</a:t>
            </a:r>
            <a:r>
              <a:rPr lang="fr-FR" sz="2800" b="0" i="1" strike="noStrike" spc="-1" dirty="0">
                <a:latin typeface="Calibri"/>
              </a:rPr>
              <a:t>, construire un monde meilleur pour nos enfants, nos aînés et nous, le tout fondé sur le </a:t>
            </a:r>
            <a:r>
              <a:rPr lang="fr-FR" sz="2800" b="1" i="1" strike="noStrike" spc="-1" dirty="0">
                <a:latin typeface="Calibri"/>
              </a:rPr>
              <a:t>vivre ensemble</a:t>
            </a:r>
            <a:r>
              <a:rPr lang="fr-FR" sz="2800" b="0" i="1" strike="noStrike" spc="-1" dirty="0">
                <a:latin typeface="Calibri"/>
              </a:rPr>
              <a:t>, dans le </a:t>
            </a:r>
            <a:r>
              <a:rPr lang="fr-FR" sz="2800" b="1" i="1" strike="noStrike" spc="-1" dirty="0">
                <a:latin typeface="Calibri"/>
              </a:rPr>
              <a:t>respect du vivant</a:t>
            </a:r>
            <a:r>
              <a:rPr lang="fr-FR" sz="2800" b="0" i="1" strike="noStrike" spc="-1" dirty="0">
                <a:latin typeface="Calibri"/>
              </a:rPr>
              <a:t>.</a:t>
            </a:r>
            <a:endParaRPr lang="fr-FR" sz="2800" b="0" strike="noStrike" spc="-1" dirty="0">
              <a:latin typeface="Calibri"/>
            </a:endParaRPr>
          </a:p>
        </p:txBody>
      </p:sp>
      <p:graphicFrame>
        <p:nvGraphicFramePr>
          <p:cNvPr id="6" name="Diagram1"/>
          <p:cNvGraphicFramePr/>
          <p:nvPr>
            <p:extLst>
              <p:ext uri="{D42A27DB-BD31-4B8C-83A1-F6EECF244321}">
                <p14:modId xmlns:p14="http://schemas.microsoft.com/office/powerpoint/2010/main" val="988547522"/>
              </p:ext>
            </p:extLst>
          </p:nvPr>
        </p:nvGraphicFramePr>
        <p:xfrm>
          <a:off x="3025" y="2019462"/>
          <a:ext cx="4063680" cy="176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2"/>
          <p:cNvGraphicFramePr/>
          <p:nvPr>
            <p:extLst>
              <p:ext uri="{D42A27DB-BD31-4B8C-83A1-F6EECF244321}">
                <p14:modId xmlns:p14="http://schemas.microsoft.com/office/powerpoint/2010/main" val="1257062436"/>
              </p:ext>
            </p:extLst>
          </p:nvPr>
        </p:nvGraphicFramePr>
        <p:xfrm>
          <a:off x="4162876" y="2019462"/>
          <a:ext cx="4063680" cy="17697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Diagram3"/>
          <p:cNvGraphicFramePr/>
          <p:nvPr>
            <p:extLst>
              <p:ext uri="{D42A27DB-BD31-4B8C-83A1-F6EECF244321}">
                <p14:modId xmlns:p14="http://schemas.microsoft.com/office/powerpoint/2010/main" val="3392537557"/>
              </p:ext>
            </p:extLst>
          </p:nvPr>
        </p:nvGraphicFramePr>
        <p:xfrm>
          <a:off x="129240" y="4429080"/>
          <a:ext cx="4063680" cy="17697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 name="Diagram2">
            <a:extLst>
              <a:ext uri="{FF2B5EF4-FFF2-40B4-BE49-F238E27FC236}">
                <a16:creationId xmlns:a16="http://schemas.microsoft.com/office/drawing/2014/main" id="{471CFE8D-C223-09B1-BAD7-1813B8CDDC31}"/>
              </a:ext>
            </a:extLst>
          </p:cNvPr>
          <p:cNvGraphicFramePr/>
          <p:nvPr>
            <p:extLst>
              <p:ext uri="{D42A27DB-BD31-4B8C-83A1-F6EECF244321}">
                <p14:modId xmlns:p14="http://schemas.microsoft.com/office/powerpoint/2010/main" val="3627546243"/>
              </p:ext>
            </p:extLst>
          </p:nvPr>
        </p:nvGraphicFramePr>
        <p:xfrm>
          <a:off x="8226556" y="1992960"/>
          <a:ext cx="4063680" cy="17697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0" name="Ellipse 9">
            <a:extLst>
              <a:ext uri="{FF2B5EF4-FFF2-40B4-BE49-F238E27FC236}">
                <a16:creationId xmlns:a16="http://schemas.microsoft.com/office/drawing/2014/main" id="{15D3D267-6281-A2D9-536C-0D0D5674B06B}"/>
              </a:ext>
            </a:extLst>
          </p:cNvPr>
          <p:cNvSpPr/>
          <p:nvPr/>
        </p:nvSpPr>
        <p:spPr>
          <a:xfrm>
            <a:off x="8285404" y="2175301"/>
            <a:ext cx="1383563" cy="1370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6F71D4A0-E267-8F9D-9944-F8476D72B35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7182" y="2399359"/>
            <a:ext cx="926035" cy="9260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6C73E7-D4B2-F143-7DFE-09C7B8D6C94F}"/>
              </a:ext>
            </a:extLst>
          </p:cNvPr>
          <p:cNvPicPr>
            <a:picLocks noChangeAspect="1"/>
          </p:cNvPicPr>
          <p:nvPr/>
        </p:nvPicPr>
        <p:blipFill rotWithShape="1">
          <a:blip r:embed="rId2">
            <a:extLst>
              <a:ext uri="{28A0092B-C50C-407E-A947-70E740481C1C}">
                <a14:useLocalDpi xmlns:a14="http://schemas.microsoft.com/office/drawing/2010/main" val="0"/>
              </a:ext>
            </a:extLst>
          </a:blip>
          <a:srcRect l="5813" t="7900" r="1295" b="16598"/>
          <a:stretch/>
        </p:blipFill>
        <p:spPr>
          <a:xfrm>
            <a:off x="485776" y="1028790"/>
            <a:ext cx="11325224" cy="4602600"/>
          </a:xfrm>
          <a:prstGeom prst="rect">
            <a:avLst/>
          </a:prstGeom>
        </p:spPr>
      </p:pic>
      <p:sp>
        <p:nvSpPr>
          <p:cNvPr id="140"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Nos Valeurs</a:t>
            </a:r>
            <a:endParaRPr lang="en-US" sz="3200" b="0" strike="noStrike" spc="-1" dirty="0">
              <a:solidFill>
                <a:srgbClr val="000000"/>
              </a:solidFill>
              <a:latin typeface="Calibri"/>
            </a:endParaRPr>
          </a:p>
        </p:txBody>
      </p:sp>
      <p:sp>
        <p:nvSpPr>
          <p:cNvPr id="141" name="Rectangle 1"/>
          <p:cNvSpPr/>
          <p:nvPr/>
        </p:nvSpPr>
        <p:spPr>
          <a:xfrm>
            <a:off x="704880" y="5465160"/>
            <a:ext cx="184320" cy="3690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pic>
        <p:nvPicPr>
          <p:cNvPr id="143" name="Image 20"/>
          <p:cNvPicPr/>
          <p:nvPr/>
        </p:nvPicPr>
        <p:blipFill>
          <a:blip r:embed="rId3"/>
          <a:stretch/>
        </p:blipFill>
        <p:spPr>
          <a:xfrm>
            <a:off x="2401919" y="4559565"/>
            <a:ext cx="741960" cy="869400"/>
          </a:xfrm>
          <a:prstGeom prst="rect">
            <a:avLst/>
          </a:prstGeom>
          <a:ln w="0">
            <a:noFill/>
          </a:ln>
        </p:spPr>
      </p:pic>
      <p:pic>
        <p:nvPicPr>
          <p:cNvPr id="180" name="Image 67"/>
          <p:cNvPicPr/>
          <p:nvPr/>
        </p:nvPicPr>
        <p:blipFill>
          <a:blip r:embed="rId4"/>
          <a:stretch/>
        </p:blipFill>
        <p:spPr>
          <a:xfrm>
            <a:off x="2288804" y="1187280"/>
            <a:ext cx="848160" cy="1099440"/>
          </a:xfrm>
          <a:prstGeom prst="rect">
            <a:avLst/>
          </a:prstGeom>
          <a:ln w="0">
            <a:noFill/>
          </a:ln>
        </p:spPr>
      </p:pic>
      <p:pic>
        <p:nvPicPr>
          <p:cNvPr id="181" name="Image 69"/>
          <p:cNvPicPr/>
          <p:nvPr/>
        </p:nvPicPr>
        <p:blipFill>
          <a:blip r:embed="rId5"/>
          <a:stretch/>
        </p:blipFill>
        <p:spPr>
          <a:xfrm>
            <a:off x="8530712" y="1120320"/>
            <a:ext cx="834120" cy="1166400"/>
          </a:xfrm>
          <a:prstGeom prst="rect">
            <a:avLst/>
          </a:prstGeom>
          <a:ln w="0">
            <a:noFill/>
          </a:ln>
        </p:spPr>
      </p:pic>
      <p:pic>
        <p:nvPicPr>
          <p:cNvPr id="4" name="Image 3">
            <a:extLst>
              <a:ext uri="{FF2B5EF4-FFF2-40B4-BE49-F238E27FC236}">
                <a16:creationId xmlns:a16="http://schemas.microsoft.com/office/drawing/2014/main" id="{0E2303D8-549A-8E2C-122D-B35805BDC9D7}"/>
              </a:ext>
            </a:extLst>
          </p:cNvPr>
          <p:cNvPicPr>
            <a:picLocks noChangeAspect="1"/>
          </p:cNvPicPr>
          <p:nvPr/>
        </p:nvPicPr>
        <p:blipFill>
          <a:blip r:embed="rId6"/>
          <a:stretch>
            <a:fillRect/>
          </a:stretch>
        </p:blipFill>
        <p:spPr>
          <a:xfrm>
            <a:off x="8429843" y="4495774"/>
            <a:ext cx="1066325" cy="969386"/>
          </a:xfrm>
          <a:prstGeom prst="rect">
            <a:avLst/>
          </a:prstGeom>
        </p:spPr>
      </p:pic>
    </p:spTree>
    <p:extLst>
      <p:ext uri="{BB962C8B-B14F-4D97-AF65-F5344CB8AC3E}">
        <p14:creationId xmlns:p14="http://schemas.microsoft.com/office/powerpoint/2010/main" val="420304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a:solidFill>
                  <a:srgbClr val="FB8C29"/>
                </a:solidFill>
                <a:latin typeface="Calibri"/>
              </a:rPr>
              <a:t>La raison d’être du projet</a:t>
            </a:r>
            <a:endParaRPr lang="en-US" sz="3200" b="0" strike="noStrike" spc="-1">
              <a:solidFill>
                <a:srgbClr val="000000"/>
              </a:solidFill>
              <a:latin typeface="Calibri"/>
            </a:endParaRPr>
          </a:p>
        </p:txBody>
      </p:sp>
      <p:sp>
        <p:nvSpPr>
          <p:cNvPr id="187" name="Espace réservé du contenu 2"/>
          <p:cNvSpPr/>
          <p:nvPr/>
        </p:nvSpPr>
        <p:spPr>
          <a:xfrm>
            <a:off x="1709640" y="1112760"/>
            <a:ext cx="10068840" cy="53240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8" name="Titre 1"/>
          <p:cNvSpPr/>
          <p:nvPr/>
        </p:nvSpPr>
        <p:spPr>
          <a:xfrm>
            <a:off x="1435320" y="2010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9" name="Espace réservé du contenu 2"/>
          <p:cNvSpPr/>
          <p:nvPr/>
        </p:nvSpPr>
        <p:spPr>
          <a:xfrm>
            <a:off x="1709640" y="2757600"/>
            <a:ext cx="10068840" cy="41000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endParaRPr lang="fr-FR" sz="2000" b="0" strike="noStrike" spc="-1">
              <a:latin typeface="Calibri"/>
            </a:endParaRPr>
          </a:p>
          <a:p>
            <a:pPr>
              <a:lnSpc>
                <a:spcPct val="100000"/>
              </a:lnSpc>
              <a:spcBef>
                <a:spcPts val="1001"/>
              </a:spcBef>
              <a:tabLst>
                <a:tab pos="0" algn="l"/>
              </a:tabLst>
            </a:pPr>
            <a:endParaRPr lang="fr-FR" sz="2000" b="0" strike="noStrike" spc="-1">
              <a:latin typeface="Calibri"/>
            </a:endParaRPr>
          </a:p>
        </p:txBody>
      </p:sp>
      <p:sp>
        <p:nvSpPr>
          <p:cNvPr id="190" name="Rectangle 1"/>
          <p:cNvSpPr/>
          <p:nvPr/>
        </p:nvSpPr>
        <p:spPr>
          <a:xfrm>
            <a:off x="1508760" y="1390481"/>
            <a:ext cx="9922320" cy="1384995"/>
          </a:xfrm>
          <a:prstGeom prst="rect">
            <a:avLst/>
          </a:prstGeom>
          <a:noFill/>
          <a:ln w="0">
            <a:noFill/>
          </a:ln>
        </p:spPr>
        <p:style>
          <a:lnRef idx="0">
            <a:scrgbClr r="0" g="0" b="0"/>
          </a:lnRef>
          <a:fillRef idx="0">
            <a:scrgbClr r="0" g="0" b="0"/>
          </a:fillRef>
          <a:effectRef idx="0">
            <a:scrgbClr r="0" g="0" b="0"/>
          </a:effectRef>
          <a:fontRef idx="minor"/>
        </p:style>
        <p:txBody>
          <a:bodyPr numCol="1" spcCol="0" anchor="ctr">
            <a:spAutoFit/>
          </a:bodyPr>
          <a:lstStyle/>
          <a:p>
            <a:pPr>
              <a:tabLst>
                <a:tab pos="0" algn="l"/>
              </a:tabLst>
            </a:pPr>
            <a:r>
              <a:rPr lang="fr-FR" sz="2800" b="0" i="1" strike="noStrike" spc="-1" dirty="0">
                <a:solidFill>
                  <a:srgbClr val="000000"/>
                </a:solidFill>
                <a:latin typeface="Calibri"/>
              </a:rPr>
              <a:t>« </a:t>
            </a:r>
            <a:r>
              <a:rPr lang="fr-FR" sz="2800" i="1" spc="-1" dirty="0">
                <a:solidFill>
                  <a:srgbClr val="000000"/>
                </a:solidFill>
                <a:latin typeface="Calibri"/>
              </a:rPr>
              <a:t>Recréer du lien autour des principes de la permaculture et des valeurs de la sobriété heureuse : prendre soin, partager, agir ensemble, célébrer, retrouver l’essentiel, se sentir à sa place.</a:t>
            </a:r>
            <a:r>
              <a:rPr lang="fr-FR" sz="2800" b="0" i="1" strike="noStrike" spc="-1" dirty="0">
                <a:solidFill>
                  <a:srgbClr val="000000"/>
                </a:solidFill>
                <a:latin typeface="Calibri"/>
              </a:rPr>
              <a:t>»</a:t>
            </a:r>
            <a:endParaRPr lang="fr-FR" sz="2800" b="0" strike="noStrike" spc="-1" dirty="0">
              <a:latin typeface="Calibri"/>
            </a:endParaRPr>
          </a:p>
        </p:txBody>
      </p:sp>
      <p:sp>
        <p:nvSpPr>
          <p:cNvPr id="191" name="ZoneTexte 81"/>
          <p:cNvSpPr/>
          <p:nvPr/>
        </p:nvSpPr>
        <p:spPr>
          <a:xfrm>
            <a:off x="1179000" y="5005080"/>
            <a:ext cx="107319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fr-FR" sz="1800" b="0" strike="noStrike" spc="-1" dirty="0">
                <a:solidFill>
                  <a:srgbClr val="000000"/>
                </a:solidFill>
                <a:latin typeface="Calibri"/>
              </a:rPr>
              <a:t>Inspiré des démarches d’</a:t>
            </a:r>
            <a:r>
              <a:rPr lang="fr-FR" sz="1800" b="1" strike="noStrike" spc="-1" dirty="0">
                <a:solidFill>
                  <a:srgbClr val="000000"/>
                </a:solidFill>
                <a:latin typeface="Calibri"/>
              </a:rPr>
              <a:t>éco-lieux</a:t>
            </a:r>
            <a:r>
              <a:rPr lang="fr-FR" sz="1800" b="0" strike="noStrike" spc="-1" dirty="0">
                <a:solidFill>
                  <a:srgbClr val="000000"/>
                </a:solidFill>
                <a:latin typeface="Calibri"/>
              </a:rPr>
              <a:t>, des </a:t>
            </a:r>
            <a:r>
              <a:rPr lang="fr-FR" sz="1800" b="1" strike="noStrike" spc="-1" dirty="0">
                <a:solidFill>
                  <a:srgbClr val="000000"/>
                </a:solidFill>
                <a:latin typeface="Calibri"/>
              </a:rPr>
              <a:t>oasis</a:t>
            </a:r>
            <a:r>
              <a:rPr lang="fr-FR" sz="1800" b="0" strike="noStrike" spc="-1" dirty="0">
                <a:solidFill>
                  <a:srgbClr val="000000"/>
                </a:solidFill>
                <a:latin typeface="Calibri"/>
              </a:rPr>
              <a:t> du mouvement des </a:t>
            </a:r>
            <a:r>
              <a:rPr lang="fr-FR" sz="1800" b="1" strike="noStrike" spc="-1" dirty="0">
                <a:solidFill>
                  <a:srgbClr val="000000"/>
                </a:solidFill>
                <a:latin typeface="Calibri"/>
              </a:rPr>
              <a:t>Colibris</a:t>
            </a:r>
            <a:r>
              <a:rPr lang="fr-FR" sz="1800" b="0" strike="noStrike" spc="-1" dirty="0">
                <a:solidFill>
                  <a:srgbClr val="000000"/>
                </a:solidFill>
                <a:latin typeface="Calibri"/>
              </a:rPr>
              <a:t>, … notre aspiration vise la réalisation de notre projet dans </a:t>
            </a:r>
            <a:r>
              <a:rPr lang="fr-FR" sz="1800" b="1" strike="noStrike" spc="-1" dirty="0">
                <a:solidFill>
                  <a:srgbClr val="000000"/>
                </a:solidFill>
                <a:latin typeface="Calibri"/>
              </a:rPr>
              <a:t>l’ouverture aux possibilités</a:t>
            </a:r>
            <a:r>
              <a:rPr lang="fr-FR" sz="1800" b="0" strike="noStrike" spc="-1" dirty="0">
                <a:solidFill>
                  <a:srgbClr val="000000"/>
                </a:solidFill>
                <a:latin typeface="Calibri"/>
              </a:rPr>
              <a:t>, besoins et/ou demandes en </a:t>
            </a:r>
            <a:r>
              <a:rPr lang="fr-FR" sz="1800" b="1" strike="noStrike" spc="-1" dirty="0">
                <a:solidFill>
                  <a:srgbClr val="000000"/>
                </a:solidFill>
                <a:latin typeface="Calibri"/>
              </a:rPr>
              <a:t>lien avec le territoire </a:t>
            </a:r>
            <a:r>
              <a:rPr lang="fr-FR" sz="1800" b="0" strike="noStrike" spc="-1" dirty="0">
                <a:solidFill>
                  <a:srgbClr val="000000"/>
                </a:solidFill>
                <a:latin typeface="Calibri"/>
              </a:rPr>
              <a:t>d’implantation et ses forces vives.</a:t>
            </a:r>
            <a:endParaRPr lang="fr-FR" sz="1800" b="0" strike="noStrike" spc="-1" dirty="0">
              <a:latin typeface="Calibri"/>
            </a:endParaRPr>
          </a:p>
        </p:txBody>
      </p:sp>
      <p:pic>
        <p:nvPicPr>
          <p:cNvPr id="192" name="Image 82"/>
          <p:cNvPicPr/>
          <p:nvPr/>
        </p:nvPicPr>
        <p:blipFill>
          <a:blip r:embed="rId2"/>
          <a:stretch/>
        </p:blipFill>
        <p:spPr>
          <a:xfrm>
            <a:off x="285480" y="1436400"/>
            <a:ext cx="948960" cy="1433160"/>
          </a:xfrm>
          <a:prstGeom prst="rect">
            <a:avLst/>
          </a:prstGeom>
          <a:ln w="0">
            <a:noFill/>
          </a:ln>
        </p:spPr>
      </p:pic>
      <p:pic>
        <p:nvPicPr>
          <p:cNvPr id="193" name="Image 83"/>
          <p:cNvPicPr/>
          <p:nvPr/>
        </p:nvPicPr>
        <p:blipFill>
          <a:blip r:embed="rId3"/>
          <a:srcRect l="4472" t="11984" b="14307"/>
          <a:stretch/>
        </p:blipFill>
        <p:spPr>
          <a:xfrm>
            <a:off x="2916471" y="3765931"/>
            <a:ext cx="1345576" cy="660780"/>
          </a:xfrm>
          <a:prstGeom prst="rect">
            <a:avLst/>
          </a:prstGeom>
          <a:ln w="0">
            <a:noFill/>
          </a:ln>
        </p:spPr>
      </p:pic>
      <p:pic>
        <p:nvPicPr>
          <p:cNvPr id="195" name="Graphique 85"/>
          <p:cNvPicPr/>
          <p:nvPr/>
        </p:nvPicPr>
        <p:blipFill>
          <a:blip r:embed="rId4"/>
          <a:stretch/>
        </p:blipFill>
        <p:spPr>
          <a:xfrm>
            <a:off x="281040" y="4164359"/>
            <a:ext cx="765480" cy="1102965"/>
          </a:xfrm>
          <a:prstGeom prst="rect">
            <a:avLst/>
          </a:prstGeom>
          <a:ln w="0">
            <a:noFill/>
          </a:ln>
        </p:spPr>
      </p:pic>
      <p:pic>
        <p:nvPicPr>
          <p:cNvPr id="196" name="Image 86"/>
          <p:cNvPicPr/>
          <p:nvPr/>
        </p:nvPicPr>
        <p:blipFill>
          <a:blip r:embed="rId5"/>
          <a:stretch/>
        </p:blipFill>
        <p:spPr>
          <a:xfrm>
            <a:off x="10216034" y="3630839"/>
            <a:ext cx="1039650" cy="1163858"/>
          </a:xfrm>
          <a:prstGeom prst="rect">
            <a:avLst/>
          </a:prstGeom>
          <a:ln w="0">
            <a:noFill/>
          </a:ln>
        </p:spPr>
      </p:pic>
      <p:grpSp>
        <p:nvGrpSpPr>
          <p:cNvPr id="4" name="Groupe 3">
            <a:extLst>
              <a:ext uri="{FF2B5EF4-FFF2-40B4-BE49-F238E27FC236}">
                <a16:creationId xmlns:a16="http://schemas.microsoft.com/office/drawing/2014/main" id="{AC72A76F-8703-91E0-3868-EE8C91DCED90}"/>
              </a:ext>
            </a:extLst>
          </p:cNvPr>
          <p:cNvGrpSpPr/>
          <p:nvPr/>
        </p:nvGrpSpPr>
        <p:grpSpPr>
          <a:xfrm>
            <a:off x="5995710" y="4350611"/>
            <a:ext cx="1879276" cy="529369"/>
            <a:chOff x="6005040" y="4264571"/>
            <a:chExt cx="1879276" cy="529369"/>
          </a:xfrm>
        </p:grpSpPr>
        <p:pic>
          <p:nvPicPr>
            <p:cNvPr id="194" name="Image 84"/>
            <p:cNvPicPr/>
            <p:nvPr/>
          </p:nvPicPr>
          <p:blipFill>
            <a:blip r:embed="rId6"/>
            <a:stretch/>
          </p:blipFill>
          <p:spPr>
            <a:xfrm>
              <a:off x="6005040" y="4264571"/>
              <a:ext cx="539940" cy="529369"/>
            </a:xfrm>
            <a:prstGeom prst="rect">
              <a:avLst/>
            </a:prstGeom>
            <a:ln w="0">
              <a:noFill/>
            </a:ln>
          </p:spPr>
        </p:pic>
        <p:pic>
          <p:nvPicPr>
            <p:cNvPr id="3" name="Image 2">
              <a:extLst>
                <a:ext uri="{FF2B5EF4-FFF2-40B4-BE49-F238E27FC236}">
                  <a16:creationId xmlns:a16="http://schemas.microsoft.com/office/drawing/2014/main" id="{726C89FA-1B68-1839-369B-0A29DF13A1C9}"/>
                </a:ext>
              </a:extLst>
            </p:cNvPr>
            <p:cNvPicPr>
              <a:picLocks noChangeAspect="1"/>
            </p:cNvPicPr>
            <p:nvPr/>
          </p:nvPicPr>
          <p:blipFill>
            <a:blip r:embed="rId7"/>
            <a:stretch>
              <a:fillRect/>
            </a:stretch>
          </p:blipFill>
          <p:spPr>
            <a:xfrm>
              <a:off x="6613019" y="4437556"/>
              <a:ext cx="1271297" cy="162213"/>
            </a:xfrm>
            <a:prstGeom prst="rect">
              <a:avLst/>
            </a:prstGeom>
          </p:spPr>
        </p:pic>
      </p:grpSp>
    </p:spTree>
    <p:extLst>
      <p:ext uri="{BB962C8B-B14F-4D97-AF65-F5344CB8AC3E}">
        <p14:creationId xmlns:p14="http://schemas.microsoft.com/office/powerpoint/2010/main" val="286207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Qu’est ce qu’une oasis ?</a:t>
            </a:r>
            <a:endParaRPr lang="en-US" sz="3200" b="0" strike="noStrike" spc="-1" dirty="0">
              <a:solidFill>
                <a:srgbClr val="000000"/>
              </a:solidFill>
              <a:latin typeface="Calibri"/>
            </a:endParaRPr>
          </a:p>
        </p:txBody>
      </p:sp>
      <p:sp>
        <p:nvSpPr>
          <p:cNvPr id="187" name="Espace réservé du contenu 2"/>
          <p:cNvSpPr/>
          <p:nvPr/>
        </p:nvSpPr>
        <p:spPr>
          <a:xfrm>
            <a:off x="1709640" y="1112760"/>
            <a:ext cx="10068840" cy="53240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8" name="Titre 1"/>
          <p:cNvSpPr/>
          <p:nvPr/>
        </p:nvSpPr>
        <p:spPr>
          <a:xfrm>
            <a:off x="1435320" y="2010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9" name="Espace réservé du contenu 2"/>
          <p:cNvSpPr/>
          <p:nvPr/>
        </p:nvSpPr>
        <p:spPr>
          <a:xfrm>
            <a:off x="1709640" y="2757600"/>
            <a:ext cx="10068840" cy="41000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endParaRPr lang="fr-FR" sz="2000" b="0" strike="noStrike" spc="-1">
              <a:latin typeface="Calibri"/>
            </a:endParaRPr>
          </a:p>
          <a:p>
            <a:pPr>
              <a:lnSpc>
                <a:spcPct val="100000"/>
              </a:lnSpc>
              <a:spcBef>
                <a:spcPts val="1001"/>
              </a:spcBef>
              <a:tabLst>
                <a:tab pos="0" algn="l"/>
              </a:tabLst>
            </a:pPr>
            <a:endParaRPr lang="fr-FR" sz="2000" b="0" strike="noStrike" spc="-1">
              <a:latin typeface="Calibri"/>
            </a:endParaRPr>
          </a:p>
        </p:txBody>
      </p:sp>
      <p:sp>
        <p:nvSpPr>
          <p:cNvPr id="8" name="Espace réservé du contenu 2">
            <a:extLst>
              <a:ext uri="{FF2B5EF4-FFF2-40B4-BE49-F238E27FC236}">
                <a16:creationId xmlns:a16="http://schemas.microsoft.com/office/drawing/2014/main" id="{71FE75F9-8E6F-A641-E9ED-E68DA0A82656}"/>
              </a:ext>
            </a:extLst>
          </p:cNvPr>
          <p:cNvSpPr txBox="1"/>
          <p:nvPr/>
        </p:nvSpPr>
        <p:spPr>
          <a:xfrm>
            <a:off x="570600" y="758520"/>
            <a:ext cx="11492880" cy="5340600"/>
          </a:xfrm>
          <a:prstGeom prst="rect">
            <a:avLst/>
          </a:prstGeom>
          <a:noFill/>
          <a:ln w="0">
            <a:noFill/>
          </a:ln>
        </p:spPr>
        <p:txBody>
          <a:bodyPr>
            <a:normAutofit fontScale="79000" lnSpcReduction="10000"/>
          </a:bodyPr>
          <a:lstStyle/>
          <a:p>
            <a:pPr marL="360">
              <a:lnSpc>
                <a:spcPct val="120000"/>
              </a:lnSpc>
              <a:spcBef>
                <a:spcPts val="1001"/>
              </a:spcBef>
              <a:buClr>
                <a:srgbClr val="FB8C29"/>
              </a:buClr>
            </a:pPr>
            <a:r>
              <a:rPr lang="fr-FR" b="0" i="1" strike="noStrike" spc="-1" dirty="0">
                <a:solidFill>
                  <a:srgbClr val="262626"/>
                </a:solidFill>
                <a:latin typeface="Calibri"/>
              </a:rPr>
              <a:t>Dans sa forme la plus aboutie, une oasis se construit autour de </a:t>
            </a:r>
            <a:r>
              <a:rPr lang="fr-FR" b="1" i="1" strike="noStrike" spc="-1" dirty="0">
                <a:solidFill>
                  <a:srgbClr val="262626"/>
                </a:solidFill>
                <a:latin typeface="Calibri"/>
              </a:rPr>
              <a:t>cinq principes fondamentaux</a:t>
            </a:r>
            <a:r>
              <a:rPr lang="fr-FR" b="0" i="1" strike="noStrike" spc="-1" dirty="0">
                <a:solidFill>
                  <a:srgbClr val="262626"/>
                </a:solidFill>
                <a:latin typeface="Calibri"/>
              </a:rPr>
              <a:t>, cinq leviers de changement individuel et collectif.</a:t>
            </a:r>
          </a:p>
          <a:p>
            <a:pPr marL="360">
              <a:lnSpc>
                <a:spcPct val="120000"/>
              </a:lnSpc>
              <a:spcBef>
                <a:spcPts val="1001"/>
              </a:spcBef>
              <a:buClr>
                <a:srgbClr val="FB8C29"/>
              </a:buClr>
            </a:pPr>
            <a:r>
              <a:rPr lang="fr-FR" b="1" strike="noStrike" spc="-1" dirty="0">
                <a:solidFill>
                  <a:srgbClr val="262626"/>
                </a:solidFill>
                <a:latin typeface="Calibri"/>
              </a:rPr>
              <a:t>Agriculture et autonomie alimentaire</a:t>
            </a:r>
          </a:p>
          <a:p>
            <a:pPr marL="343080" indent="-342720">
              <a:lnSpc>
                <a:spcPct val="120000"/>
              </a:lnSpc>
              <a:spcBef>
                <a:spcPts val="1001"/>
              </a:spcBef>
              <a:buClr>
                <a:srgbClr val="FB8C29"/>
              </a:buClr>
              <a:buFont typeface="Arial"/>
              <a:buChar char="•"/>
            </a:pPr>
            <a:r>
              <a:rPr lang="fr-FR" spc="-1" dirty="0">
                <a:solidFill>
                  <a:srgbClr val="262626"/>
                </a:solidFill>
                <a:latin typeface="Calibri"/>
              </a:rPr>
              <a:t>U</a:t>
            </a:r>
            <a:r>
              <a:rPr lang="fr-FR" b="0" strike="noStrike" spc="-1" dirty="0">
                <a:solidFill>
                  <a:srgbClr val="262626"/>
                </a:solidFill>
                <a:latin typeface="Calibri"/>
              </a:rPr>
              <a:t>ne oasis peut mettre en place un </a:t>
            </a:r>
            <a:r>
              <a:rPr lang="fr-FR" b="1" strike="noStrike" spc="-1" dirty="0">
                <a:solidFill>
                  <a:srgbClr val="262626"/>
                </a:solidFill>
                <a:latin typeface="Calibri"/>
              </a:rPr>
              <a:t>potager biologique </a:t>
            </a:r>
            <a:r>
              <a:rPr lang="fr-FR" b="0" strike="noStrike" spc="-1" dirty="0">
                <a:solidFill>
                  <a:srgbClr val="262626"/>
                </a:solidFill>
                <a:latin typeface="Calibri"/>
              </a:rPr>
              <a:t>partagé, installer un producteur sur ses terres, être en relation directe et soutenue avec un </a:t>
            </a:r>
            <a:r>
              <a:rPr lang="fr-FR" b="1" strike="noStrike" spc="-1" dirty="0">
                <a:solidFill>
                  <a:srgbClr val="262626"/>
                </a:solidFill>
                <a:latin typeface="Calibri"/>
              </a:rPr>
              <a:t>producteur local </a:t>
            </a:r>
            <a:r>
              <a:rPr lang="fr-FR" b="0" strike="noStrike" spc="-1" dirty="0">
                <a:solidFill>
                  <a:srgbClr val="262626"/>
                </a:solidFill>
                <a:latin typeface="Calibri"/>
              </a:rPr>
              <a:t>pour l’approvisionnement de la majeure partie des aliments…</a:t>
            </a:r>
          </a:p>
          <a:p>
            <a:pPr marL="360">
              <a:lnSpc>
                <a:spcPct val="120000"/>
              </a:lnSpc>
              <a:spcBef>
                <a:spcPts val="1001"/>
              </a:spcBef>
              <a:buClr>
                <a:srgbClr val="FB8C29"/>
              </a:buClr>
            </a:pPr>
            <a:r>
              <a:rPr lang="fr-FR" b="1" strike="noStrike" spc="-1" dirty="0" err="1">
                <a:solidFill>
                  <a:srgbClr val="262626"/>
                </a:solidFill>
                <a:latin typeface="Calibri"/>
              </a:rPr>
              <a:t>Éco-construction</a:t>
            </a:r>
            <a:r>
              <a:rPr lang="fr-FR" b="1" strike="noStrike" spc="-1" dirty="0">
                <a:solidFill>
                  <a:srgbClr val="262626"/>
                </a:solidFill>
                <a:latin typeface="Calibri"/>
              </a:rPr>
              <a:t> et sobriété énergétique</a:t>
            </a:r>
          </a:p>
          <a:p>
            <a:pPr marL="343080" indent="-342720">
              <a:lnSpc>
                <a:spcPct val="120000"/>
              </a:lnSpc>
              <a:spcBef>
                <a:spcPts val="1001"/>
              </a:spcBef>
              <a:buClr>
                <a:srgbClr val="FB8C29"/>
              </a:buClr>
              <a:buFont typeface="Arial"/>
              <a:buChar char="•"/>
            </a:pPr>
            <a:r>
              <a:rPr lang="fr-FR" b="0" strike="noStrike" spc="-1" dirty="0">
                <a:solidFill>
                  <a:srgbClr val="262626"/>
                </a:solidFill>
                <a:latin typeface="Calibri"/>
              </a:rPr>
              <a:t>Une oasis cherche à </a:t>
            </a:r>
            <a:r>
              <a:rPr lang="fr-FR" b="1" strike="noStrike" spc="-1" dirty="0">
                <a:solidFill>
                  <a:srgbClr val="262626"/>
                </a:solidFill>
                <a:latin typeface="Calibri"/>
              </a:rPr>
              <a:t>diminuer l’empreinte de son habitat </a:t>
            </a:r>
            <a:r>
              <a:rPr lang="fr-FR" spc="-1" dirty="0">
                <a:solidFill>
                  <a:srgbClr val="262626"/>
                </a:solidFill>
                <a:latin typeface="Calibri"/>
              </a:rPr>
              <a:t>(</a:t>
            </a:r>
            <a:r>
              <a:rPr lang="fr-FR" strike="noStrike" spc="-1" dirty="0">
                <a:solidFill>
                  <a:srgbClr val="262626"/>
                </a:solidFill>
                <a:latin typeface="Calibri"/>
              </a:rPr>
              <a:t>réduire la consommation en énergie non renouvelable et en eau) </a:t>
            </a:r>
            <a:r>
              <a:rPr lang="fr-FR" b="0" strike="noStrike" spc="-1" dirty="0">
                <a:solidFill>
                  <a:srgbClr val="262626"/>
                </a:solidFill>
                <a:latin typeface="Calibri"/>
              </a:rPr>
              <a:t>et utiliser des </a:t>
            </a:r>
            <a:r>
              <a:rPr lang="fr-FR" b="1" strike="noStrike" spc="-1" dirty="0">
                <a:solidFill>
                  <a:srgbClr val="262626"/>
                </a:solidFill>
                <a:latin typeface="Calibri"/>
              </a:rPr>
              <a:t>matériaux naturels</a:t>
            </a:r>
            <a:r>
              <a:rPr lang="fr-FR" b="0" strike="noStrike" spc="-1" dirty="0">
                <a:solidFill>
                  <a:srgbClr val="262626"/>
                </a:solidFill>
                <a:latin typeface="Calibri"/>
              </a:rPr>
              <a:t>.</a:t>
            </a:r>
          </a:p>
          <a:p>
            <a:pPr marL="360">
              <a:lnSpc>
                <a:spcPct val="120000"/>
              </a:lnSpc>
              <a:spcBef>
                <a:spcPts val="1001"/>
              </a:spcBef>
              <a:buClr>
                <a:srgbClr val="FB8C29"/>
              </a:buClr>
            </a:pPr>
            <a:r>
              <a:rPr lang="fr-FR" sz="1800" b="1" strike="noStrike" spc="-1" dirty="0">
                <a:solidFill>
                  <a:srgbClr val="262626"/>
                </a:solidFill>
                <a:latin typeface="Calibri"/>
              </a:rPr>
              <a:t>Mutualisation</a:t>
            </a:r>
          </a:p>
          <a:p>
            <a:pPr marL="343080" indent="-342720">
              <a:lnSpc>
                <a:spcPct val="120000"/>
              </a:lnSpc>
              <a:spcBef>
                <a:spcPts val="1001"/>
              </a:spcBef>
              <a:buClr>
                <a:srgbClr val="FB8C29"/>
              </a:buClr>
              <a:buFont typeface="Arial"/>
              <a:buChar char="•"/>
            </a:pPr>
            <a:r>
              <a:rPr lang="fr-FR" sz="1800" b="0" strike="noStrike" spc="-1" dirty="0">
                <a:solidFill>
                  <a:srgbClr val="262626"/>
                </a:solidFill>
                <a:latin typeface="Calibri"/>
              </a:rPr>
              <a:t>Une oasis reconnait qu’un </a:t>
            </a:r>
            <a:r>
              <a:rPr lang="fr-FR" sz="1800" b="1" strike="noStrike" spc="-1" dirty="0">
                <a:solidFill>
                  <a:srgbClr val="262626"/>
                </a:solidFill>
                <a:latin typeface="Calibri"/>
              </a:rPr>
              <a:t>nouvel équilibre est à inventer </a:t>
            </a:r>
            <a:r>
              <a:rPr lang="fr-FR" sz="1800" b="0" strike="noStrike" spc="-1" dirty="0">
                <a:solidFill>
                  <a:srgbClr val="262626"/>
                </a:solidFill>
                <a:latin typeface="Calibri"/>
              </a:rPr>
              <a:t>qui intègre le </a:t>
            </a:r>
            <a:r>
              <a:rPr lang="fr-FR" sz="1800" b="1" strike="noStrike" spc="-1" dirty="0">
                <a:solidFill>
                  <a:srgbClr val="262626"/>
                </a:solidFill>
                <a:latin typeface="Calibri"/>
              </a:rPr>
              <a:t>besoin individuel d’intimité </a:t>
            </a:r>
            <a:r>
              <a:rPr lang="fr-FR" sz="1800" b="0" strike="noStrike" spc="-1" dirty="0">
                <a:solidFill>
                  <a:srgbClr val="262626"/>
                </a:solidFill>
                <a:latin typeface="Calibri"/>
              </a:rPr>
              <a:t>mais aussi la </a:t>
            </a:r>
            <a:r>
              <a:rPr lang="fr-FR" sz="1800" b="1" strike="noStrike" spc="-1" dirty="0">
                <a:solidFill>
                  <a:srgbClr val="262626"/>
                </a:solidFill>
                <a:latin typeface="Calibri"/>
              </a:rPr>
              <a:t>coopération</a:t>
            </a:r>
            <a:r>
              <a:rPr lang="fr-FR" sz="1800" b="0" strike="noStrike" spc="-1" dirty="0">
                <a:solidFill>
                  <a:srgbClr val="262626"/>
                </a:solidFill>
                <a:latin typeface="Calibri"/>
              </a:rPr>
              <a:t>, la </a:t>
            </a:r>
            <a:r>
              <a:rPr lang="fr-FR" sz="1800" b="1" strike="noStrike" spc="-1" dirty="0">
                <a:solidFill>
                  <a:srgbClr val="262626"/>
                </a:solidFill>
                <a:latin typeface="Calibri"/>
              </a:rPr>
              <a:t>cohésion</a:t>
            </a:r>
            <a:r>
              <a:rPr lang="fr-FR" sz="1800" b="0" strike="noStrike" spc="-1" dirty="0">
                <a:solidFill>
                  <a:srgbClr val="262626"/>
                </a:solidFill>
                <a:latin typeface="Calibri"/>
              </a:rPr>
              <a:t> et la </a:t>
            </a:r>
            <a:r>
              <a:rPr lang="fr-FR" sz="1800" b="1" strike="noStrike" spc="-1" dirty="0">
                <a:solidFill>
                  <a:srgbClr val="262626"/>
                </a:solidFill>
                <a:latin typeface="Calibri"/>
              </a:rPr>
              <a:t>solidarité</a:t>
            </a:r>
            <a:r>
              <a:rPr lang="fr-FR" sz="1800" b="0" strike="noStrike" spc="-1" dirty="0">
                <a:solidFill>
                  <a:srgbClr val="262626"/>
                </a:solidFill>
                <a:latin typeface="Calibri"/>
              </a:rPr>
              <a:t> que permettent des </a:t>
            </a:r>
            <a:r>
              <a:rPr lang="fr-FR" sz="1800" b="1" strike="noStrike" spc="-1" dirty="0">
                <a:solidFill>
                  <a:srgbClr val="262626"/>
                </a:solidFill>
                <a:latin typeface="Calibri"/>
              </a:rPr>
              <a:t>espaces et services collectifs</a:t>
            </a:r>
            <a:r>
              <a:rPr lang="fr-FR" sz="1800" b="0" strike="noStrike" spc="-1" dirty="0">
                <a:solidFill>
                  <a:srgbClr val="262626"/>
                </a:solidFill>
                <a:latin typeface="Calibri"/>
              </a:rPr>
              <a:t>. </a:t>
            </a:r>
          </a:p>
          <a:p>
            <a:pPr marL="360">
              <a:lnSpc>
                <a:spcPct val="120000"/>
              </a:lnSpc>
              <a:spcBef>
                <a:spcPts val="1001"/>
              </a:spcBef>
              <a:buClr>
                <a:srgbClr val="FB8C29"/>
              </a:buClr>
            </a:pPr>
            <a:r>
              <a:rPr lang="fr-FR" sz="1800" b="1" strike="noStrike" spc="-1" dirty="0">
                <a:solidFill>
                  <a:srgbClr val="262626"/>
                </a:solidFill>
                <a:latin typeface="Calibri"/>
              </a:rPr>
              <a:t>Une gouvernance respectueuse</a:t>
            </a:r>
          </a:p>
          <a:p>
            <a:pPr marL="343080" indent="-342720">
              <a:lnSpc>
                <a:spcPct val="120000"/>
              </a:lnSpc>
              <a:spcBef>
                <a:spcPts val="1001"/>
              </a:spcBef>
              <a:buClr>
                <a:srgbClr val="FB8C29"/>
              </a:buClr>
              <a:buFont typeface="Arial"/>
              <a:buChar char="•"/>
            </a:pPr>
            <a:r>
              <a:rPr lang="fr-FR" sz="1800" b="0" strike="noStrike" spc="-1" dirty="0">
                <a:solidFill>
                  <a:srgbClr val="262626"/>
                </a:solidFill>
                <a:latin typeface="Calibri"/>
              </a:rPr>
              <a:t>La gouvernance d’une oasis traduit l’accord que nous nous donnons pour cheminer ensemble et faire évoluer notre lieu de vie. Elle doit être claire et </a:t>
            </a:r>
            <a:r>
              <a:rPr lang="fr-FR" sz="1800" b="1" strike="noStrike" spc="-1" dirty="0">
                <a:solidFill>
                  <a:srgbClr val="262626"/>
                </a:solidFill>
                <a:latin typeface="Calibri"/>
              </a:rPr>
              <a:t>faciliter des relations humaines bienveillantes</a:t>
            </a:r>
            <a:r>
              <a:rPr lang="fr-FR" sz="1800" b="0" strike="noStrike" spc="-1" dirty="0">
                <a:solidFill>
                  <a:srgbClr val="262626"/>
                </a:solidFill>
                <a:latin typeface="Calibri"/>
              </a:rPr>
              <a:t>. Elle doit respecter les </a:t>
            </a:r>
            <a:r>
              <a:rPr lang="fr-FR" sz="1800" b="1" strike="noStrike" spc="-1" dirty="0">
                <a:solidFill>
                  <a:srgbClr val="262626"/>
                </a:solidFill>
                <a:latin typeface="Calibri"/>
              </a:rPr>
              <a:t>besoins du collectif </a:t>
            </a:r>
            <a:r>
              <a:rPr lang="fr-FR" sz="1800" b="0" strike="noStrike" spc="-1" dirty="0">
                <a:solidFill>
                  <a:srgbClr val="262626"/>
                </a:solidFill>
                <a:latin typeface="Calibri"/>
              </a:rPr>
              <a:t>comme la </a:t>
            </a:r>
            <a:r>
              <a:rPr lang="fr-FR" sz="1800" b="1" strike="noStrike" spc="-1" dirty="0">
                <a:solidFill>
                  <a:srgbClr val="262626"/>
                </a:solidFill>
                <a:latin typeface="Calibri"/>
              </a:rPr>
              <a:t>souveraineté de chacun</a:t>
            </a:r>
            <a:r>
              <a:rPr lang="fr-FR" sz="1800" b="0" strike="noStrike" spc="-1" dirty="0">
                <a:solidFill>
                  <a:srgbClr val="262626"/>
                </a:solidFill>
                <a:latin typeface="Calibri"/>
              </a:rPr>
              <a:t>.</a:t>
            </a:r>
          </a:p>
          <a:p>
            <a:pPr marL="360">
              <a:lnSpc>
                <a:spcPct val="120000"/>
              </a:lnSpc>
              <a:spcBef>
                <a:spcPts val="1001"/>
              </a:spcBef>
              <a:buClr>
                <a:srgbClr val="FB8C29"/>
              </a:buClr>
            </a:pPr>
            <a:r>
              <a:rPr lang="fr-FR" sz="1800" b="1" strike="noStrike" spc="-1" dirty="0">
                <a:solidFill>
                  <a:srgbClr val="262626"/>
                </a:solidFill>
                <a:latin typeface="Calibri"/>
              </a:rPr>
              <a:t>L’accueil et l’ouverture sur le monde</a:t>
            </a:r>
          </a:p>
          <a:p>
            <a:pPr marL="343080" indent="-342720">
              <a:lnSpc>
                <a:spcPct val="120000"/>
              </a:lnSpc>
              <a:spcBef>
                <a:spcPts val="1001"/>
              </a:spcBef>
              <a:buClr>
                <a:srgbClr val="FB8C29"/>
              </a:buClr>
              <a:buFont typeface="Arial"/>
              <a:buChar char="•"/>
            </a:pPr>
            <a:r>
              <a:rPr lang="fr-FR" sz="1800" b="0" strike="noStrike" spc="-1" dirty="0">
                <a:solidFill>
                  <a:srgbClr val="262626"/>
                </a:solidFill>
                <a:latin typeface="Calibri"/>
              </a:rPr>
              <a:t>Une oasis propose des </a:t>
            </a:r>
            <a:r>
              <a:rPr lang="fr-FR" sz="1800" b="1" strike="noStrike" spc="-1" dirty="0">
                <a:solidFill>
                  <a:srgbClr val="262626"/>
                </a:solidFill>
                <a:latin typeface="Calibri"/>
              </a:rPr>
              <a:t>formes d’accueil </a:t>
            </a:r>
            <a:r>
              <a:rPr lang="fr-FR" sz="1800" b="0" strike="noStrike" spc="-1" dirty="0">
                <a:solidFill>
                  <a:srgbClr val="262626"/>
                </a:solidFill>
                <a:latin typeface="Calibri"/>
              </a:rPr>
              <a:t>(permanentes ou temporaires, visites, ateliers, participation à des réseaux…) pour essaimer.</a:t>
            </a:r>
          </a:p>
          <a:p>
            <a:pPr marL="360">
              <a:lnSpc>
                <a:spcPct val="120000"/>
              </a:lnSpc>
              <a:spcBef>
                <a:spcPts val="1001"/>
              </a:spcBef>
              <a:buClr>
                <a:srgbClr val="FB8C29"/>
              </a:buClr>
            </a:pPr>
            <a:endParaRPr lang="fr-FR" sz="1800" b="0" strike="noStrike" spc="-1" dirty="0">
              <a:solidFill>
                <a:srgbClr val="262626"/>
              </a:solidFill>
              <a:latin typeface="Calibri"/>
            </a:endParaRPr>
          </a:p>
          <a:p>
            <a:pPr marL="343080" indent="-342720">
              <a:lnSpc>
                <a:spcPct val="120000"/>
              </a:lnSpc>
              <a:spcBef>
                <a:spcPts val="1001"/>
              </a:spcBef>
              <a:buClr>
                <a:srgbClr val="FB8C29"/>
              </a:buClr>
              <a:buFont typeface="Arial"/>
              <a:buChar char="•"/>
            </a:pPr>
            <a:endParaRPr lang="fr-FR" b="0" strike="noStrike" spc="-1" dirty="0">
              <a:solidFill>
                <a:srgbClr val="262626"/>
              </a:solidFill>
              <a:latin typeface="Calibri"/>
            </a:endParaRPr>
          </a:p>
        </p:txBody>
      </p:sp>
      <p:pic>
        <p:nvPicPr>
          <p:cNvPr id="9" name="Image 8">
            <a:extLst>
              <a:ext uri="{FF2B5EF4-FFF2-40B4-BE49-F238E27FC236}">
                <a16:creationId xmlns:a16="http://schemas.microsoft.com/office/drawing/2014/main" id="{38DE5279-2574-51EE-26A0-8BB80FF3CEF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63" y="1111411"/>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1EA7F663-572C-C685-49DC-FFEA18086C6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63" y="2048751"/>
            <a:ext cx="523875" cy="523874"/>
          </a:xfrm>
          <a:prstGeom prst="rect">
            <a:avLst/>
          </a:prstGeom>
          <a:noFill/>
          <a:ln>
            <a:noFill/>
          </a:ln>
        </p:spPr>
      </p:pic>
      <p:pic>
        <p:nvPicPr>
          <p:cNvPr id="3" name="Image 2">
            <a:extLst>
              <a:ext uri="{FF2B5EF4-FFF2-40B4-BE49-F238E27FC236}">
                <a16:creationId xmlns:a16="http://schemas.microsoft.com/office/drawing/2014/main" id="{E2EF6A1A-8415-10BA-27D8-C76C003640C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63" y="4845903"/>
            <a:ext cx="523874" cy="495280"/>
          </a:xfrm>
          <a:prstGeom prst="rect">
            <a:avLst/>
          </a:prstGeom>
          <a:noFill/>
          <a:ln>
            <a:noFill/>
          </a:ln>
        </p:spPr>
      </p:pic>
      <p:pic>
        <p:nvPicPr>
          <p:cNvPr id="4" name="Image 3">
            <a:extLst>
              <a:ext uri="{FF2B5EF4-FFF2-40B4-BE49-F238E27FC236}">
                <a16:creationId xmlns:a16="http://schemas.microsoft.com/office/drawing/2014/main" id="{2A37647B-8C61-7A4F-94B6-A18B9DBA1F48}"/>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63" y="3903911"/>
            <a:ext cx="523874" cy="501236"/>
          </a:xfrm>
          <a:prstGeom prst="rect">
            <a:avLst/>
          </a:prstGeom>
          <a:noFill/>
          <a:ln>
            <a:noFill/>
          </a:ln>
        </p:spPr>
      </p:pic>
      <p:pic>
        <p:nvPicPr>
          <p:cNvPr id="5" name="Image 4">
            <a:extLst>
              <a:ext uri="{FF2B5EF4-FFF2-40B4-BE49-F238E27FC236}">
                <a16:creationId xmlns:a16="http://schemas.microsoft.com/office/drawing/2014/main" id="{DF42870B-B6F8-427E-49D0-FF574580540C}"/>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663" y="2958330"/>
            <a:ext cx="523874" cy="504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Et concrètement ? Caractéristiques souhaitées du lieu </a:t>
            </a:r>
            <a:endParaRPr lang="en-US" sz="3200" b="0" strike="noStrike" spc="-1" dirty="0">
              <a:solidFill>
                <a:srgbClr val="000000"/>
              </a:solidFill>
              <a:latin typeface="Calibri"/>
            </a:endParaRPr>
          </a:p>
        </p:txBody>
      </p:sp>
      <p:sp>
        <p:nvSpPr>
          <p:cNvPr id="187" name="Espace réservé du contenu 2"/>
          <p:cNvSpPr/>
          <p:nvPr/>
        </p:nvSpPr>
        <p:spPr>
          <a:xfrm>
            <a:off x="1709640" y="1112760"/>
            <a:ext cx="10068840" cy="53240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8" name="Titre 1"/>
          <p:cNvSpPr/>
          <p:nvPr/>
        </p:nvSpPr>
        <p:spPr>
          <a:xfrm>
            <a:off x="1435320" y="2010960"/>
            <a:ext cx="8911440" cy="7473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189" name="Espace réservé du contenu 2"/>
          <p:cNvSpPr/>
          <p:nvPr/>
        </p:nvSpPr>
        <p:spPr>
          <a:xfrm>
            <a:off x="1709640" y="2757600"/>
            <a:ext cx="10068840" cy="410004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spcBef>
                <a:spcPts val="1001"/>
              </a:spcBef>
              <a:tabLst>
                <a:tab pos="0" algn="l"/>
              </a:tabLst>
            </a:pPr>
            <a:endParaRPr lang="fr-FR" sz="2000" b="0" strike="noStrike" spc="-1">
              <a:latin typeface="Calibri"/>
            </a:endParaRPr>
          </a:p>
          <a:p>
            <a:pPr>
              <a:lnSpc>
                <a:spcPct val="100000"/>
              </a:lnSpc>
              <a:spcBef>
                <a:spcPts val="1001"/>
              </a:spcBef>
              <a:tabLst>
                <a:tab pos="0" algn="l"/>
              </a:tabLst>
            </a:pPr>
            <a:endParaRPr lang="fr-FR" sz="2000" b="0" strike="noStrike" spc="-1">
              <a:latin typeface="Calibri"/>
            </a:endParaRPr>
          </a:p>
        </p:txBody>
      </p:sp>
      <p:sp>
        <p:nvSpPr>
          <p:cNvPr id="8" name="Espace réservé du contenu 2">
            <a:extLst>
              <a:ext uri="{FF2B5EF4-FFF2-40B4-BE49-F238E27FC236}">
                <a16:creationId xmlns:a16="http://schemas.microsoft.com/office/drawing/2014/main" id="{71FE75F9-8E6F-A641-E9ED-E68DA0A82656}"/>
              </a:ext>
            </a:extLst>
          </p:cNvPr>
          <p:cNvSpPr txBox="1"/>
          <p:nvPr/>
        </p:nvSpPr>
        <p:spPr>
          <a:xfrm>
            <a:off x="570600" y="758520"/>
            <a:ext cx="11492880" cy="5340600"/>
          </a:xfrm>
          <a:prstGeom prst="rect">
            <a:avLst/>
          </a:prstGeom>
          <a:noFill/>
          <a:ln w="0">
            <a:noFill/>
          </a:ln>
        </p:spPr>
        <p:txBody>
          <a:bodyPr>
            <a:normAutofit fontScale="64000" lnSpcReduction="20000"/>
          </a:bodyPr>
          <a:lstStyle/>
          <a:p>
            <a:pPr marL="360">
              <a:lnSpc>
                <a:spcPct val="120000"/>
              </a:lnSpc>
              <a:spcBef>
                <a:spcPts val="1001"/>
              </a:spcBef>
              <a:buClr>
                <a:srgbClr val="FB8C29"/>
              </a:buClr>
            </a:pPr>
            <a:r>
              <a:rPr lang="fr-FR" sz="2400" b="1" strike="noStrike" spc="-1" dirty="0">
                <a:solidFill>
                  <a:srgbClr val="262626"/>
                </a:solidFill>
                <a:latin typeface="Calibri"/>
              </a:rPr>
              <a:t>Terrain : agriculture et autonomie alimentaire</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d’une superficie suffisante pour être utilisé pour l’autoproduction alimentaire domestique (jardin, verger, poulailler…)</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accueillant un espace naturel riche et varié pour bénéficier de ressources (bois, rivière, prairie, …)</a:t>
            </a:r>
          </a:p>
          <a:p>
            <a:pPr marL="360">
              <a:lnSpc>
                <a:spcPct val="120000"/>
              </a:lnSpc>
              <a:spcBef>
                <a:spcPts val="1001"/>
              </a:spcBef>
              <a:buClr>
                <a:srgbClr val="FB8C29"/>
              </a:buClr>
            </a:pPr>
            <a:r>
              <a:rPr lang="fr-FR" sz="2400" b="1" strike="noStrike" spc="-1" dirty="0">
                <a:solidFill>
                  <a:srgbClr val="262626"/>
                </a:solidFill>
                <a:latin typeface="Calibri"/>
              </a:rPr>
              <a:t>Habitats individuels et espaces mutualisés : </a:t>
            </a:r>
            <a:r>
              <a:rPr lang="fr-FR" sz="2400" b="1" strike="noStrike" spc="-1" dirty="0" err="1">
                <a:solidFill>
                  <a:srgbClr val="262626"/>
                </a:solidFill>
                <a:latin typeface="Calibri"/>
              </a:rPr>
              <a:t>Éco-construction</a:t>
            </a:r>
            <a:r>
              <a:rPr lang="fr-FR" sz="2400" b="1" strike="noStrike" spc="-1" dirty="0">
                <a:solidFill>
                  <a:srgbClr val="262626"/>
                </a:solidFill>
                <a:latin typeface="Calibri"/>
              </a:rPr>
              <a:t> et sobriété énergétique</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Des logements individuels et des espaces partagés, d’une superficie répondant à des besoins personnels et collectifs sobres, créés :</a:t>
            </a:r>
          </a:p>
          <a:p>
            <a:pPr marL="800280" lvl="1" indent="-342720">
              <a:lnSpc>
                <a:spcPct val="120000"/>
              </a:lnSpc>
              <a:spcBef>
                <a:spcPts val="1001"/>
              </a:spcBef>
              <a:buClr>
                <a:srgbClr val="FB8C29"/>
              </a:buClr>
              <a:buFont typeface="Arial"/>
              <a:buChar char="•"/>
            </a:pPr>
            <a:r>
              <a:rPr lang="fr-FR" sz="2400" b="0" strike="noStrike" spc="-1" dirty="0">
                <a:solidFill>
                  <a:srgbClr val="262626"/>
                </a:solidFill>
                <a:latin typeface="Calibri"/>
              </a:rPr>
              <a:t>Soit dans du bâti existant rénové le plus possible avec des matériaux écologiques</a:t>
            </a:r>
          </a:p>
          <a:p>
            <a:pPr marL="800280" lvl="1" indent="-342720">
              <a:lnSpc>
                <a:spcPct val="120000"/>
              </a:lnSpc>
              <a:spcBef>
                <a:spcPts val="1001"/>
              </a:spcBef>
              <a:buClr>
                <a:srgbClr val="FB8C29"/>
              </a:buClr>
              <a:buFont typeface="Arial"/>
              <a:buChar char="•"/>
            </a:pPr>
            <a:r>
              <a:rPr lang="fr-FR" sz="2400" b="0" strike="noStrike" spc="-1" dirty="0">
                <a:solidFill>
                  <a:srgbClr val="262626"/>
                </a:solidFill>
                <a:latin typeface="Calibri"/>
              </a:rPr>
              <a:t>Soit sur une surface contiguë autorisant l’implantation durable d’habitats légers</a:t>
            </a:r>
          </a:p>
          <a:p>
            <a:pPr marL="360">
              <a:lnSpc>
                <a:spcPct val="120000"/>
              </a:lnSpc>
              <a:spcBef>
                <a:spcPts val="1001"/>
              </a:spcBef>
              <a:buClr>
                <a:srgbClr val="FB8C29"/>
              </a:buClr>
            </a:pPr>
            <a:r>
              <a:rPr lang="fr-FR" sz="2400" b="1" strike="noStrike" spc="-1" dirty="0">
                <a:solidFill>
                  <a:srgbClr val="262626"/>
                </a:solidFill>
                <a:latin typeface="Calibri"/>
              </a:rPr>
              <a:t>Mutualisation</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Un terrain permettant la mise en commun des espaces extérieurs : potager, verger, poulailler, aire de jeux…</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Du bâti offrant des pièces de « vie commune », utiles au quotidien (buanderie, lingerie, conserverie…) ou servant de lieu de vie (grande pièce salon/salle à manger, cuisine, salle de jeux, …)</a:t>
            </a:r>
          </a:p>
          <a:p>
            <a:pPr marL="360">
              <a:lnSpc>
                <a:spcPct val="120000"/>
              </a:lnSpc>
              <a:spcBef>
                <a:spcPts val="1001"/>
              </a:spcBef>
              <a:buClr>
                <a:srgbClr val="FB8C29"/>
              </a:buClr>
            </a:pPr>
            <a:r>
              <a:rPr lang="fr-FR" sz="2400" b="1" strike="noStrike" spc="-1" dirty="0">
                <a:solidFill>
                  <a:srgbClr val="262626"/>
                </a:solidFill>
                <a:latin typeface="Calibri"/>
              </a:rPr>
              <a:t>L’accueil et l’ouverture sur le monde</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Le terrain permettrait aussi d’accueillir des animaux (ferme pédagogique) et un espace pour des campeurs</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Le bâti et/ou les habitats légers permettraient aussi d’accueillir du public (librairie, café associatif, conférences, débats…)</a:t>
            </a:r>
          </a:p>
          <a:p>
            <a:pPr marL="343080" indent="-342720">
              <a:lnSpc>
                <a:spcPct val="120000"/>
              </a:lnSpc>
              <a:spcBef>
                <a:spcPts val="1001"/>
              </a:spcBef>
              <a:buClr>
                <a:srgbClr val="FB8C29"/>
              </a:buClr>
              <a:buFont typeface="Arial"/>
              <a:buChar char="•"/>
            </a:pPr>
            <a:r>
              <a:rPr lang="fr-FR" sz="2400" b="0" strike="noStrike" spc="-1" dirty="0">
                <a:solidFill>
                  <a:srgbClr val="262626"/>
                </a:solidFill>
                <a:latin typeface="Calibri"/>
              </a:rPr>
              <a:t>Le lieu est proche d’un bourg et des services de proximité (écoles, commerces, …)</a:t>
            </a:r>
          </a:p>
          <a:p>
            <a:pPr marL="343080" indent="-342720">
              <a:lnSpc>
                <a:spcPct val="120000"/>
              </a:lnSpc>
              <a:spcBef>
                <a:spcPts val="1001"/>
              </a:spcBef>
              <a:buClr>
                <a:srgbClr val="FB8C29"/>
              </a:buClr>
              <a:buFont typeface="Arial"/>
              <a:buChar char="•"/>
            </a:pPr>
            <a:endParaRPr lang="fr-FR" sz="2400" b="0" strike="noStrike" spc="-1" dirty="0">
              <a:solidFill>
                <a:srgbClr val="262626"/>
              </a:solidFill>
              <a:latin typeface="Calibri"/>
            </a:endParaRPr>
          </a:p>
        </p:txBody>
      </p:sp>
      <p:pic>
        <p:nvPicPr>
          <p:cNvPr id="5" name="Image 4">
            <a:extLst>
              <a:ext uri="{FF2B5EF4-FFF2-40B4-BE49-F238E27FC236}">
                <a16:creationId xmlns:a16="http://schemas.microsoft.com/office/drawing/2014/main" id="{47100729-E39A-F8A5-7591-3046477197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53" y="750180"/>
            <a:ext cx="523875" cy="5238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DB97412A-3CA8-A1B5-5129-C253C19FC01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953" y="3197880"/>
            <a:ext cx="523874" cy="504825"/>
          </a:xfrm>
          <a:prstGeom prst="rect">
            <a:avLst/>
          </a:prstGeom>
          <a:noFill/>
          <a:ln>
            <a:noFill/>
          </a:ln>
        </p:spPr>
      </p:pic>
      <p:pic>
        <p:nvPicPr>
          <p:cNvPr id="7" name="Image 6">
            <a:extLst>
              <a:ext uri="{FF2B5EF4-FFF2-40B4-BE49-F238E27FC236}">
                <a16:creationId xmlns:a16="http://schemas.microsoft.com/office/drawing/2014/main" id="{C47DEE54-C257-AB8D-BA51-59EE43804E2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53" y="1835399"/>
            <a:ext cx="523875" cy="523874"/>
          </a:xfrm>
          <a:prstGeom prst="rect">
            <a:avLst/>
          </a:prstGeom>
          <a:noFill/>
          <a:ln>
            <a:noFill/>
          </a:ln>
        </p:spPr>
      </p:pic>
      <p:pic>
        <p:nvPicPr>
          <p:cNvPr id="9" name="Image 8">
            <a:extLst>
              <a:ext uri="{FF2B5EF4-FFF2-40B4-BE49-F238E27FC236}">
                <a16:creationId xmlns:a16="http://schemas.microsoft.com/office/drawing/2014/main" id="{26AEE176-EAF0-06B8-7F0F-DCF5C6E028F8}"/>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53" y="4442912"/>
            <a:ext cx="523874" cy="495280"/>
          </a:xfrm>
          <a:prstGeom prst="rect">
            <a:avLst/>
          </a:prstGeom>
          <a:noFill/>
          <a:ln>
            <a:noFill/>
          </a:ln>
        </p:spPr>
      </p:pic>
    </p:spTree>
    <p:extLst>
      <p:ext uri="{BB962C8B-B14F-4D97-AF65-F5344CB8AC3E}">
        <p14:creationId xmlns:p14="http://schemas.microsoft.com/office/powerpoint/2010/main" val="273255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C16F1C-724F-A923-BECA-B1E844B116B7}"/>
              </a:ext>
            </a:extLst>
          </p:cNvPr>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cap="all" spc="-1" dirty="0">
                <a:solidFill>
                  <a:srgbClr val="FB8C29"/>
                </a:solidFill>
                <a:latin typeface="Calibri"/>
              </a:rPr>
              <a:t>Bien visité : </a:t>
            </a:r>
            <a:r>
              <a:rPr lang="fr-FR" sz="3200" b="0" strike="noStrike" cap="all" spc="-1" dirty="0">
                <a:solidFill>
                  <a:srgbClr val="FB8C29"/>
                </a:solidFill>
                <a:latin typeface="Calibri"/>
              </a:rPr>
              <a:t>Le site des </a:t>
            </a:r>
            <a:r>
              <a:rPr lang="fr-FR" sz="3200" b="0" strike="noStrike" cap="all" spc="-1" dirty="0" err="1">
                <a:solidFill>
                  <a:srgbClr val="FB8C29"/>
                </a:solidFill>
                <a:latin typeface="Calibri"/>
              </a:rPr>
              <a:t>rocharDs</a:t>
            </a:r>
            <a:r>
              <a:rPr lang="fr-FR" sz="3200" b="0" strike="noStrike" cap="all" spc="-1" dirty="0">
                <a:solidFill>
                  <a:srgbClr val="FB8C29"/>
                </a:solidFill>
                <a:latin typeface="Calibri"/>
              </a:rPr>
              <a:t> à </a:t>
            </a:r>
            <a:r>
              <a:rPr lang="fr-FR" sz="3200" b="0" strike="noStrike" cap="all" spc="-1" dirty="0" err="1">
                <a:solidFill>
                  <a:srgbClr val="FB8C29"/>
                </a:solidFill>
                <a:latin typeface="Calibri"/>
              </a:rPr>
              <a:t>germond</a:t>
            </a:r>
            <a:r>
              <a:rPr lang="fr-FR" sz="3200" b="0" strike="noStrike" cap="all" spc="-1" dirty="0">
                <a:solidFill>
                  <a:srgbClr val="FB8C29"/>
                </a:solidFill>
                <a:latin typeface="Calibri"/>
              </a:rPr>
              <a:t> </a:t>
            </a:r>
            <a:r>
              <a:rPr lang="fr-FR" sz="3200" b="0" strike="noStrike" cap="all" spc="-1" dirty="0" err="1">
                <a:solidFill>
                  <a:srgbClr val="FB8C29"/>
                </a:solidFill>
                <a:latin typeface="Calibri"/>
              </a:rPr>
              <a:t>rouvRE</a:t>
            </a:r>
            <a:endParaRPr lang="en-US" sz="3200" b="0" strike="noStrike" spc="-1" dirty="0">
              <a:solidFill>
                <a:srgbClr val="000000"/>
              </a:solidFill>
              <a:latin typeface="Calibri"/>
            </a:endParaRPr>
          </a:p>
        </p:txBody>
      </p:sp>
      <p:pic>
        <p:nvPicPr>
          <p:cNvPr id="4" name="Image 3">
            <a:extLst>
              <a:ext uri="{FF2B5EF4-FFF2-40B4-BE49-F238E27FC236}">
                <a16:creationId xmlns:a16="http://schemas.microsoft.com/office/drawing/2014/main" id="{E5DF6358-3FFD-2790-1545-597BFA379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48" y="769253"/>
            <a:ext cx="4561169" cy="5961571"/>
          </a:xfrm>
          <a:prstGeom prst="rect">
            <a:avLst/>
          </a:prstGeom>
        </p:spPr>
      </p:pic>
      <p:pic>
        <p:nvPicPr>
          <p:cNvPr id="6" name="Image 5">
            <a:extLst>
              <a:ext uri="{FF2B5EF4-FFF2-40B4-BE49-F238E27FC236}">
                <a16:creationId xmlns:a16="http://schemas.microsoft.com/office/drawing/2014/main" id="{AE2079AE-D9C4-EAE5-4090-061C51CCD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22607">
            <a:off x="2264956" y="1836496"/>
            <a:ext cx="253584" cy="385824"/>
          </a:xfrm>
          <a:prstGeom prst="rect">
            <a:avLst/>
          </a:prstGeom>
        </p:spPr>
      </p:pic>
      <p:pic>
        <p:nvPicPr>
          <p:cNvPr id="8" name="Image 7">
            <a:extLst>
              <a:ext uri="{FF2B5EF4-FFF2-40B4-BE49-F238E27FC236}">
                <a16:creationId xmlns:a16="http://schemas.microsoft.com/office/drawing/2014/main" id="{2F9C7AED-1D2D-29A2-7B78-84BAF486B125}"/>
              </a:ext>
            </a:extLst>
          </p:cNvPr>
          <p:cNvPicPr>
            <a:picLocks noChangeAspect="1"/>
          </p:cNvPicPr>
          <p:nvPr/>
        </p:nvPicPr>
        <p:blipFill rotWithShape="1">
          <a:blip r:embed="rId4">
            <a:extLst>
              <a:ext uri="{28A0092B-C50C-407E-A947-70E740481C1C}">
                <a14:useLocalDpi xmlns:a14="http://schemas.microsoft.com/office/drawing/2010/main" val="0"/>
              </a:ext>
            </a:extLst>
          </a:blip>
          <a:srcRect l="3185" t="19814" r="10168"/>
          <a:stretch/>
        </p:blipFill>
        <p:spPr>
          <a:xfrm>
            <a:off x="6228239" y="1000446"/>
            <a:ext cx="5673013" cy="5499183"/>
          </a:xfrm>
          <a:prstGeom prst="rect">
            <a:avLst/>
          </a:prstGeom>
        </p:spPr>
      </p:pic>
      <p:cxnSp>
        <p:nvCxnSpPr>
          <p:cNvPr id="10" name="Connecteur droit 9">
            <a:extLst>
              <a:ext uri="{FF2B5EF4-FFF2-40B4-BE49-F238E27FC236}">
                <a16:creationId xmlns:a16="http://schemas.microsoft.com/office/drawing/2014/main" id="{B0269440-48BB-5AD4-A251-8EBE36BB91E5}"/>
              </a:ext>
            </a:extLst>
          </p:cNvPr>
          <p:cNvCxnSpPr>
            <a:stCxn id="6" idx="2"/>
          </p:cNvCxnSpPr>
          <p:nvPr/>
        </p:nvCxnSpPr>
        <p:spPr>
          <a:xfrm flipV="1">
            <a:off x="2271105" y="1000446"/>
            <a:ext cx="3957134" cy="11794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566F6AB-AA03-55F0-7C9F-3CF0BC907039}"/>
              </a:ext>
            </a:extLst>
          </p:cNvPr>
          <p:cNvCxnSpPr>
            <a:cxnSpLocks/>
            <a:stCxn id="6" idx="2"/>
          </p:cNvCxnSpPr>
          <p:nvPr/>
        </p:nvCxnSpPr>
        <p:spPr>
          <a:xfrm>
            <a:off x="2271105" y="2179941"/>
            <a:ext cx="3957134" cy="43196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87F12806-E532-EFEE-C8E5-1ADC32035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673" y="2630380"/>
            <a:ext cx="798620" cy="798620"/>
          </a:xfrm>
          <a:prstGeom prst="rect">
            <a:avLst/>
          </a:prstGeom>
        </p:spPr>
      </p:pic>
    </p:spTree>
    <p:extLst>
      <p:ext uri="{BB962C8B-B14F-4D97-AF65-F5344CB8AC3E}">
        <p14:creationId xmlns:p14="http://schemas.microsoft.com/office/powerpoint/2010/main" val="238902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A5CD927-E9FE-3FA0-7BB8-1CDF1A2250D8}"/>
              </a:ext>
            </a:extLst>
          </p:cNvPr>
          <p:cNvPicPr>
            <a:picLocks noChangeAspect="1"/>
          </p:cNvPicPr>
          <p:nvPr/>
        </p:nvPicPr>
        <p:blipFill rotWithShape="1">
          <a:blip r:embed="rId2"/>
          <a:srcRect l="304" t="14670" r="9330"/>
          <a:stretch/>
        </p:blipFill>
        <p:spPr>
          <a:xfrm>
            <a:off x="6281444" y="683182"/>
            <a:ext cx="5565745" cy="5395230"/>
          </a:xfrm>
          <a:prstGeom prst="rect">
            <a:avLst/>
          </a:prstGeom>
        </p:spPr>
      </p:pic>
      <p:sp>
        <p:nvSpPr>
          <p:cNvPr id="2" name="Titre 1">
            <a:extLst>
              <a:ext uri="{FF2B5EF4-FFF2-40B4-BE49-F238E27FC236}">
                <a16:creationId xmlns:a16="http://schemas.microsoft.com/office/drawing/2014/main" id="{B4C16F1C-724F-A923-BECA-B1E844B116B7}"/>
              </a:ext>
            </a:extLst>
          </p:cNvPr>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cap="all" spc="-1" dirty="0">
                <a:solidFill>
                  <a:srgbClr val="FB8C29"/>
                </a:solidFill>
                <a:latin typeface="Calibri"/>
              </a:rPr>
              <a:t>Bien visité : </a:t>
            </a:r>
            <a:r>
              <a:rPr lang="fr-FR" sz="3200" b="0" strike="noStrike" cap="all" spc="-1" dirty="0">
                <a:solidFill>
                  <a:srgbClr val="FB8C29"/>
                </a:solidFill>
                <a:latin typeface="Calibri"/>
              </a:rPr>
              <a:t>Le site des </a:t>
            </a:r>
            <a:r>
              <a:rPr lang="fr-FR" sz="3200" b="0" strike="noStrike" cap="all" spc="-1" dirty="0" err="1">
                <a:solidFill>
                  <a:srgbClr val="FB8C29"/>
                </a:solidFill>
                <a:latin typeface="Calibri"/>
              </a:rPr>
              <a:t>rocharDs</a:t>
            </a:r>
            <a:r>
              <a:rPr lang="fr-FR" sz="3200" b="0" strike="noStrike" cap="all" spc="-1" dirty="0">
                <a:solidFill>
                  <a:srgbClr val="FB8C29"/>
                </a:solidFill>
                <a:latin typeface="Calibri"/>
              </a:rPr>
              <a:t> à </a:t>
            </a:r>
            <a:r>
              <a:rPr lang="fr-FR" sz="3200" b="0" strike="noStrike" cap="all" spc="-1" dirty="0" err="1">
                <a:solidFill>
                  <a:srgbClr val="FB8C29"/>
                </a:solidFill>
                <a:latin typeface="Calibri"/>
              </a:rPr>
              <a:t>germond</a:t>
            </a:r>
            <a:r>
              <a:rPr lang="fr-FR" sz="3200" b="0" strike="noStrike" cap="all" spc="-1" dirty="0">
                <a:solidFill>
                  <a:srgbClr val="FB8C29"/>
                </a:solidFill>
                <a:latin typeface="Calibri"/>
              </a:rPr>
              <a:t> </a:t>
            </a:r>
            <a:r>
              <a:rPr lang="fr-FR" sz="3200" b="0" strike="noStrike" cap="all" spc="-1" dirty="0" err="1">
                <a:solidFill>
                  <a:srgbClr val="FB8C29"/>
                </a:solidFill>
                <a:latin typeface="Calibri"/>
              </a:rPr>
              <a:t>rouvRE</a:t>
            </a:r>
            <a:endParaRPr lang="en-US" sz="3200" b="0" strike="noStrike" spc="-1" dirty="0">
              <a:solidFill>
                <a:srgbClr val="000000"/>
              </a:solidFill>
              <a:latin typeface="Calibri"/>
            </a:endParaRPr>
          </a:p>
        </p:txBody>
      </p:sp>
      <p:pic>
        <p:nvPicPr>
          <p:cNvPr id="5" name="Image 4">
            <a:extLst>
              <a:ext uri="{FF2B5EF4-FFF2-40B4-BE49-F238E27FC236}">
                <a16:creationId xmlns:a16="http://schemas.microsoft.com/office/drawing/2014/main" id="{9BA9EE0F-7EB2-5236-440C-2F80DA0A7321}"/>
              </a:ext>
            </a:extLst>
          </p:cNvPr>
          <p:cNvPicPr>
            <a:picLocks noChangeAspect="1"/>
          </p:cNvPicPr>
          <p:nvPr/>
        </p:nvPicPr>
        <p:blipFill rotWithShape="1">
          <a:blip r:embed="rId3"/>
          <a:srcRect r="50510"/>
          <a:stretch/>
        </p:blipFill>
        <p:spPr>
          <a:xfrm>
            <a:off x="146040" y="698678"/>
            <a:ext cx="4957805" cy="5460644"/>
          </a:xfrm>
          <a:prstGeom prst="rect">
            <a:avLst/>
          </a:prstGeom>
        </p:spPr>
      </p:pic>
      <p:sp>
        <p:nvSpPr>
          <p:cNvPr id="12" name="Flèche : droite 11">
            <a:extLst>
              <a:ext uri="{FF2B5EF4-FFF2-40B4-BE49-F238E27FC236}">
                <a16:creationId xmlns:a16="http://schemas.microsoft.com/office/drawing/2014/main" id="{6CAB0C04-1CC1-6A18-FC20-88BEF094079A}"/>
              </a:ext>
            </a:extLst>
          </p:cNvPr>
          <p:cNvSpPr/>
          <p:nvPr/>
        </p:nvSpPr>
        <p:spPr>
          <a:xfrm>
            <a:off x="5476875" y="3190875"/>
            <a:ext cx="619125" cy="238125"/>
          </a:xfrm>
          <a:prstGeom prst="righ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720C2585-C6CF-4036-8ABE-41EE074E3938}"/>
              </a:ext>
            </a:extLst>
          </p:cNvPr>
          <p:cNvCxnSpPr>
            <a:cxnSpLocks/>
            <a:endCxn id="11" idx="0"/>
          </p:cNvCxnSpPr>
          <p:nvPr/>
        </p:nvCxnSpPr>
        <p:spPr>
          <a:xfrm flipH="1">
            <a:off x="6720030" y="4534678"/>
            <a:ext cx="1612207" cy="1706083"/>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34178A6B-49D0-AE06-F7ED-1D83500A4571}"/>
              </a:ext>
            </a:extLst>
          </p:cNvPr>
          <p:cNvSpPr txBox="1"/>
          <p:nvPr/>
        </p:nvSpPr>
        <p:spPr>
          <a:xfrm>
            <a:off x="5087027" y="6240761"/>
            <a:ext cx="3266006" cy="584775"/>
          </a:xfrm>
          <a:prstGeom prst="rect">
            <a:avLst/>
          </a:prstGeom>
          <a:noFill/>
        </p:spPr>
        <p:txBody>
          <a:bodyPr wrap="square" rtlCol="0">
            <a:spAutoFit/>
          </a:bodyPr>
          <a:lstStyle/>
          <a:p>
            <a:r>
              <a:rPr lang="fr-FR" sz="1600" dirty="0">
                <a:solidFill>
                  <a:schemeClr val="bg1"/>
                </a:solidFill>
              </a:rPr>
              <a:t>160m2 au sol avec étage : salle commune et d’accueil + habitats</a:t>
            </a:r>
          </a:p>
        </p:txBody>
      </p:sp>
      <p:cxnSp>
        <p:nvCxnSpPr>
          <p:cNvPr id="13" name="Connecteur droit 12">
            <a:extLst>
              <a:ext uri="{FF2B5EF4-FFF2-40B4-BE49-F238E27FC236}">
                <a16:creationId xmlns:a16="http://schemas.microsoft.com/office/drawing/2014/main" id="{52E1BDFA-7FBF-7E99-2936-39EBC8A7BE71}"/>
              </a:ext>
            </a:extLst>
          </p:cNvPr>
          <p:cNvCxnSpPr>
            <a:cxnSpLocks/>
          </p:cNvCxnSpPr>
          <p:nvPr/>
        </p:nvCxnSpPr>
        <p:spPr>
          <a:xfrm flipH="1" flipV="1">
            <a:off x="5925965" y="2076923"/>
            <a:ext cx="2061039" cy="1359420"/>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86842C6-305F-F719-DDDC-D3A8CF9075B4}"/>
              </a:ext>
            </a:extLst>
          </p:cNvPr>
          <p:cNvCxnSpPr>
            <a:cxnSpLocks/>
          </p:cNvCxnSpPr>
          <p:nvPr/>
        </p:nvCxnSpPr>
        <p:spPr>
          <a:xfrm flipH="1">
            <a:off x="6028089" y="4061711"/>
            <a:ext cx="2220172" cy="289460"/>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8DE3DC2B-0F8D-80E0-ED11-B19787BF6552}"/>
              </a:ext>
            </a:extLst>
          </p:cNvPr>
          <p:cNvSpPr txBox="1"/>
          <p:nvPr/>
        </p:nvSpPr>
        <p:spPr>
          <a:xfrm>
            <a:off x="5287030" y="3942560"/>
            <a:ext cx="979006" cy="584775"/>
          </a:xfrm>
          <a:prstGeom prst="rect">
            <a:avLst/>
          </a:prstGeom>
          <a:noFill/>
        </p:spPr>
        <p:txBody>
          <a:bodyPr wrap="square" rtlCol="0">
            <a:spAutoFit/>
          </a:bodyPr>
          <a:lstStyle/>
          <a:p>
            <a:r>
              <a:rPr lang="fr-FR" sz="1600" dirty="0"/>
              <a:t>Habitat / gîte</a:t>
            </a:r>
          </a:p>
        </p:txBody>
      </p:sp>
      <p:sp>
        <p:nvSpPr>
          <p:cNvPr id="20" name="ZoneTexte 19">
            <a:extLst>
              <a:ext uri="{FF2B5EF4-FFF2-40B4-BE49-F238E27FC236}">
                <a16:creationId xmlns:a16="http://schemas.microsoft.com/office/drawing/2014/main" id="{0A603065-D733-4615-9694-6FEBE5E433DB}"/>
              </a:ext>
            </a:extLst>
          </p:cNvPr>
          <p:cNvSpPr txBox="1"/>
          <p:nvPr/>
        </p:nvSpPr>
        <p:spPr>
          <a:xfrm>
            <a:off x="5271622" y="1690764"/>
            <a:ext cx="979006" cy="584775"/>
          </a:xfrm>
          <a:prstGeom prst="rect">
            <a:avLst/>
          </a:prstGeom>
          <a:noFill/>
        </p:spPr>
        <p:txBody>
          <a:bodyPr wrap="square" rtlCol="0">
            <a:spAutoFit/>
          </a:bodyPr>
          <a:lstStyle/>
          <a:p>
            <a:r>
              <a:rPr lang="fr-FR" sz="1600" dirty="0"/>
              <a:t>Habitat / gîte</a:t>
            </a:r>
          </a:p>
        </p:txBody>
      </p:sp>
      <p:cxnSp>
        <p:nvCxnSpPr>
          <p:cNvPr id="21" name="Connecteur droit 20">
            <a:extLst>
              <a:ext uri="{FF2B5EF4-FFF2-40B4-BE49-F238E27FC236}">
                <a16:creationId xmlns:a16="http://schemas.microsoft.com/office/drawing/2014/main" id="{D4BE5FCD-0552-4E5F-C786-90FC683B4F38}"/>
              </a:ext>
            </a:extLst>
          </p:cNvPr>
          <p:cNvCxnSpPr>
            <a:cxnSpLocks/>
          </p:cNvCxnSpPr>
          <p:nvPr/>
        </p:nvCxnSpPr>
        <p:spPr>
          <a:xfrm flipV="1">
            <a:off x="9987007" y="1466194"/>
            <a:ext cx="763371" cy="1724681"/>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448D961-5FF7-EF5F-060B-35A8841426DC}"/>
              </a:ext>
            </a:extLst>
          </p:cNvPr>
          <p:cNvSpPr txBox="1"/>
          <p:nvPr/>
        </p:nvSpPr>
        <p:spPr>
          <a:xfrm>
            <a:off x="10002415" y="819863"/>
            <a:ext cx="2118259" cy="646331"/>
          </a:xfrm>
          <a:prstGeom prst="rect">
            <a:avLst/>
          </a:prstGeom>
          <a:noFill/>
        </p:spPr>
        <p:txBody>
          <a:bodyPr wrap="square" rtlCol="0">
            <a:spAutoFit/>
          </a:bodyPr>
          <a:lstStyle/>
          <a:p>
            <a:r>
              <a:rPr lang="fr-FR" sz="1200" dirty="0">
                <a:solidFill>
                  <a:schemeClr val="bg1"/>
                </a:solidFill>
              </a:rPr>
              <a:t>Aménagement parcours sensoriel, découverte, aventure …</a:t>
            </a:r>
          </a:p>
        </p:txBody>
      </p:sp>
      <p:cxnSp>
        <p:nvCxnSpPr>
          <p:cNvPr id="29" name="Connecteur droit 28">
            <a:extLst>
              <a:ext uri="{FF2B5EF4-FFF2-40B4-BE49-F238E27FC236}">
                <a16:creationId xmlns:a16="http://schemas.microsoft.com/office/drawing/2014/main" id="{AF3D0FC8-313E-00A4-1B53-23B0EAEDC848}"/>
              </a:ext>
            </a:extLst>
          </p:cNvPr>
          <p:cNvCxnSpPr>
            <a:cxnSpLocks/>
          </p:cNvCxnSpPr>
          <p:nvPr/>
        </p:nvCxnSpPr>
        <p:spPr>
          <a:xfrm>
            <a:off x="10207273" y="4683967"/>
            <a:ext cx="0" cy="1651519"/>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6C85A2DE-0321-A688-6C23-6E080F853010}"/>
              </a:ext>
            </a:extLst>
          </p:cNvPr>
          <p:cNvSpPr txBox="1"/>
          <p:nvPr/>
        </p:nvSpPr>
        <p:spPr>
          <a:xfrm>
            <a:off x="10062794" y="6215765"/>
            <a:ext cx="2081018" cy="338554"/>
          </a:xfrm>
          <a:prstGeom prst="rect">
            <a:avLst/>
          </a:prstGeom>
          <a:noFill/>
        </p:spPr>
        <p:txBody>
          <a:bodyPr wrap="square" rtlCol="0">
            <a:spAutoFit/>
          </a:bodyPr>
          <a:lstStyle/>
          <a:p>
            <a:r>
              <a:rPr lang="fr-FR" sz="1600" dirty="0">
                <a:solidFill>
                  <a:schemeClr val="bg1"/>
                </a:solidFill>
              </a:rPr>
              <a:t>Ferme pédagogique</a:t>
            </a:r>
          </a:p>
        </p:txBody>
      </p:sp>
      <p:cxnSp>
        <p:nvCxnSpPr>
          <p:cNvPr id="34" name="Connecteur droit 33">
            <a:extLst>
              <a:ext uri="{FF2B5EF4-FFF2-40B4-BE49-F238E27FC236}">
                <a16:creationId xmlns:a16="http://schemas.microsoft.com/office/drawing/2014/main" id="{F2045738-1476-6DA9-AC7B-EF897E7D7FF5}"/>
              </a:ext>
            </a:extLst>
          </p:cNvPr>
          <p:cNvCxnSpPr>
            <a:cxnSpLocks/>
          </p:cNvCxnSpPr>
          <p:nvPr/>
        </p:nvCxnSpPr>
        <p:spPr>
          <a:xfrm flipH="1">
            <a:off x="8684681" y="4683967"/>
            <a:ext cx="281538" cy="1594506"/>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3834BB7-4E56-2822-49C9-F95852AAB939}"/>
              </a:ext>
            </a:extLst>
          </p:cNvPr>
          <p:cNvSpPr txBox="1"/>
          <p:nvPr/>
        </p:nvSpPr>
        <p:spPr>
          <a:xfrm>
            <a:off x="8373829" y="6215765"/>
            <a:ext cx="979006" cy="338554"/>
          </a:xfrm>
          <a:prstGeom prst="rect">
            <a:avLst/>
          </a:prstGeom>
          <a:noFill/>
        </p:spPr>
        <p:txBody>
          <a:bodyPr wrap="square" rtlCol="0">
            <a:spAutoFit/>
          </a:bodyPr>
          <a:lstStyle/>
          <a:p>
            <a:r>
              <a:rPr lang="fr-FR" sz="1600" dirty="0">
                <a:solidFill>
                  <a:schemeClr val="bg1"/>
                </a:solidFill>
              </a:rPr>
              <a:t>Habitats</a:t>
            </a:r>
          </a:p>
        </p:txBody>
      </p:sp>
      <p:sp>
        <p:nvSpPr>
          <p:cNvPr id="3" name="Rectangle 2">
            <a:extLst>
              <a:ext uri="{FF2B5EF4-FFF2-40B4-BE49-F238E27FC236}">
                <a16:creationId xmlns:a16="http://schemas.microsoft.com/office/drawing/2014/main" id="{20539CE3-2D1D-9725-0C74-510D2D9410C0}"/>
              </a:ext>
            </a:extLst>
          </p:cNvPr>
          <p:cNvSpPr/>
          <p:nvPr/>
        </p:nvSpPr>
        <p:spPr>
          <a:xfrm>
            <a:off x="7936174" y="2531660"/>
            <a:ext cx="150126" cy="2894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858DEDDC-9394-32D3-A264-5E7075FB72ED}"/>
              </a:ext>
            </a:extLst>
          </p:cNvPr>
          <p:cNvCxnSpPr>
            <a:cxnSpLocks/>
            <a:stCxn id="3" idx="1"/>
          </p:cNvCxnSpPr>
          <p:nvPr/>
        </p:nvCxnSpPr>
        <p:spPr>
          <a:xfrm flipH="1" flipV="1">
            <a:off x="6028089" y="1487928"/>
            <a:ext cx="1908085" cy="1188462"/>
          </a:xfrm>
          <a:prstGeom prst="line">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4CAC6C71-B95E-3482-DCD8-A90E99EFDDC0}"/>
              </a:ext>
            </a:extLst>
          </p:cNvPr>
          <p:cNvSpPr txBox="1"/>
          <p:nvPr/>
        </p:nvSpPr>
        <p:spPr>
          <a:xfrm>
            <a:off x="5184633" y="1082787"/>
            <a:ext cx="979006" cy="584775"/>
          </a:xfrm>
          <a:prstGeom prst="rect">
            <a:avLst/>
          </a:prstGeom>
          <a:noFill/>
        </p:spPr>
        <p:txBody>
          <a:bodyPr wrap="square" rtlCol="0">
            <a:spAutoFit/>
          </a:bodyPr>
          <a:lstStyle/>
          <a:p>
            <a:r>
              <a:rPr lang="fr-FR" sz="1600" dirty="0"/>
              <a:t>Garage/Atelier</a:t>
            </a:r>
          </a:p>
        </p:txBody>
      </p:sp>
    </p:spTree>
    <p:extLst>
      <p:ext uri="{BB962C8B-B14F-4D97-AF65-F5344CB8AC3E}">
        <p14:creationId xmlns:p14="http://schemas.microsoft.com/office/powerpoint/2010/main" val="400161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re 1"/>
          <p:cNvSpPr txBox="1"/>
          <p:nvPr/>
        </p:nvSpPr>
        <p:spPr>
          <a:xfrm>
            <a:off x="128520" y="156600"/>
            <a:ext cx="11917440" cy="705960"/>
          </a:xfrm>
          <a:prstGeom prst="rect">
            <a:avLst/>
          </a:prstGeom>
          <a:noFill/>
          <a:ln w="0">
            <a:noFill/>
          </a:ln>
        </p:spPr>
        <p:txBody>
          <a:bodyPr anchor="ctr">
            <a:normAutofit/>
          </a:bodyPr>
          <a:lstStyle/>
          <a:p>
            <a:pPr>
              <a:lnSpc>
                <a:spcPct val="90000"/>
              </a:lnSpc>
            </a:pPr>
            <a:r>
              <a:rPr lang="fr-FR" sz="3200" b="0" strike="noStrike" cap="all" spc="-1" dirty="0">
                <a:solidFill>
                  <a:srgbClr val="FB8C29"/>
                </a:solidFill>
                <a:latin typeface="Calibri"/>
              </a:rPr>
              <a:t>Illustration du Modèle financier et juridique du projet</a:t>
            </a:r>
            <a:endParaRPr lang="en-US" sz="3200" b="0" strike="noStrike" spc="-1" dirty="0">
              <a:solidFill>
                <a:srgbClr val="000000"/>
              </a:solidFill>
              <a:latin typeface="Calibri"/>
            </a:endParaRPr>
          </a:p>
        </p:txBody>
      </p:sp>
      <p:sp>
        <p:nvSpPr>
          <p:cNvPr id="214" name="Ellipse 19"/>
          <p:cNvSpPr/>
          <p:nvPr/>
        </p:nvSpPr>
        <p:spPr>
          <a:xfrm>
            <a:off x="2940094" y="2151720"/>
            <a:ext cx="2478986" cy="732960"/>
          </a:xfrm>
          <a:prstGeom prst="ellipse">
            <a:avLst/>
          </a:prstGeom>
          <a:solidFill>
            <a:srgbClr val="FB8C29"/>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dirty="0">
                <a:solidFill>
                  <a:srgbClr val="FFFFFF"/>
                </a:solidFill>
                <a:latin typeface="Calibri"/>
              </a:rPr>
              <a:t>Association des toits en </a:t>
            </a:r>
            <a:r>
              <a:rPr lang="fr-FR" sz="1800" b="0" strike="noStrike" spc="-1" dirty="0" err="1">
                <a:solidFill>
                  <a:srgbClr val="FFFFFF"/>
                </a:solidFill>
                <a:latin typeface="Calibri"/>
              </a:rPr>
              <a:t>part’age</a:t>
            </a:r>
            <a:endParaRPr lang="fr-FR" sz="1800" b="0" strike="noStrike" spc="-1" dirty="0">
              <a:latin typeface="Calibri"/>
            </a:endParaRPr>
          </a:p>
        </p:txBody>
      </p:sp>
      <p:sp>
        <p:nvSpPr>
          <p:cNvPr id="215" name="Ellipse 20"/>
          <p:cNvSpPr/>
          <p:nvPr/>
        </p:nvSpPr>
        <p:spPr>
          <a:xfrm>
            <a:off x="5725054" y="2360160"/>
            <a:ext cx="2053826" cy="650520"/>
          </a:xfrm>
          <a:prstGeom prst="ellipse">
            <a:avLst/>
          </a:prstGeom>
          <a:solidFill>
            <a:srgbClr val="FB8C29"/>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dirty="0">
                <a:solidFill>
                  <a:srgbClr val="FFFFFF"/>
                </a:solidFill>
                <a:latin typeface="Calibri"/>
              </a:rPr>
              <a:t>SCI DES TOITS EN PART’AGE</a:t>
            </a:r>
            <a:endParaRPr lang="fr-FR" sz="1800" b="0" strike="noStrike" spc="-1" dirty="0">
              <a:latin typeface="Calibri"/>
            </a:endParaRPr>
          </a:p>
        </p:txBody>
      </p:sp>
      <p:sp>
        <p:nvSpPr>
          <p:cNvPr id="216" name="Émoticône 22"/>
          <p:cNvSpPr/>
          <p:nvPr/>
        </p:nvSpPr>
        <p:spPr>
          <a:xfrm>
            <a:off x="4977000" y="3282840"/>
            <a:ext cx="2015640" cy="1727640"/>
          </a:xfrm>
          <a:prstGeom prst="smileyFace">
            <a:avLst>
              <a:gd name="adj" fmla="val 4653"/>
            </a:avLst>
          </a:prstGeom>
          <a:gradFill rotWithShape="0">
            <a:gsLst>
              <a:gs pos="0">
                <a:srgbClr val="F7F6F0"/>
              </a:gs>
              <a:gs pos="100000">
                <a:srgbClr val="DCD8BC">
                  <a:alpha val="92156"/>
                </a:srgbClr>
              </a:gs>
            </a:gsLst>
            <a:lin ang="5400000"/>
          </a:gradFill>
          <a:ln>
            <a:solidFill>
              <a:srgbClr val="D0CBA5"/>
            </a:solidFill>
            <a:round/>
          </a:ln>
        </p:spPr>
        <p:style>
          <a:lnRef idx="1">
            <a:schemeClr val="accent3"/>
          </a:lnRef>
          <a:fillRef idx="2">
            <a:schemeClr val="accent3"/>
          </a:fillRef>
          <a:effectRef idx="1">
            <a:schemeClr val="accent3"/>
          </a:effectRef>
          <a:fontRef idx="minor"/>
        </p:style>
        <p:txBody>
          <a:bodyPr lIns="90000" tIns="45000" rIns="90000" bIns="45000" anchor="ctr">
            <a:noAutofit/>
          </a:bodyPr>
          <a:lstStyle/>
          <a:p>
            <a:pPr algn="ctr">
              <a:lnSpc>
                <a:spcPct val="100000"/>
              </a:lnSpc>
            </a:pPr>
            <a:r>
              <a:rPr lang="fr-FR" sz="2400" b="1" strike="noStrike" spc="-1">
                <a:solidFill>
                  <a:srgbClr val="0070C0"/>
                </a:solidFill>
                <a:latin typeface="Calibri"/>
              </a:rPr>
              <a:t>Habitants</a:t>
            </a:r>
            <a:endParaRPr lang="fr-FR" sz="2400" b="0" strike="noStrike" spc="-1">
              <a:latin typeface="Calibri"/>
            </a:endParaRPr>
          </a:p>
        </p:txBody>
      </p:sp>
      <p:sp>
        <p:nvSpPr>
          <p:cNvPr id="217" name="Connecteur droit avec flèche 24"/>
          <p:cNvSpPr/>
          <p:nvPr/>
        </p:nvSpPr>
        <p:spPr>
          <a:xfrm flipV="1">
            <a:off x="2486880" y="2802600"/>
            <a:ext cx="897480" cy="216360"/>
          </a:xfrm>
          <a:custGeom>
            <a:avLst/>
            <a:gdLst/>
            <a:ahLst/>
            <a:cxnLst/>
            <a:rect l="l" t="t" r="r" b="b"/>
            <a:pathLst>
              <a:path w="21600" h="21600">
                <a:moveTo>
                  <a:pt x="0" y="0"/>
                </a:moveTo>
                <a:lnTo>
                  <a:pt x="21600" y="21600"/>
                </a:lnTo>
              </a:path>
            </a:pathLst>
          </a:custGeom>
          <a:noFill/>
          <a:ln>
            <a:solidFill>
              <a:srgbClr val="FB8C29"/>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18" name="Connecteur droit avec flèche 25"/>
          <p:cNvSpPr/>
          <p:nvPr/>
        </p:nvSpPr>
        <p:spPr>
          <a:xfrm>
            <a:off x="5419440" y="2477160"/>
            <a:ext cx="452854" cy="61200"/>
          </a:xfrm>
          <a:custGeom>
            <a:avLst/>
            <a:gdLst/>
            <a:ahLst/>
            <a:cxnLst/>
            <a:rect l="l" t="t" r="r" b="b"/>
            <a:pathLst>
              <a:path w="21600" h="21600">
                <a:moveTo>
                  <a:pt x="0" y="0"/>
                </a:moveTo>
                <a:lnTo>
                  <a:pt x="21600" y="21600"/>
                </a:lnTo>
              </a:path>
            </a:pathLst>
          </a:custGeom>
          <a:noFill/>
          <a:ln>
            <a:solidFill>
              <a:srgbClr val="FF0000"/>
            </a:solidFill>
            <a:prstDash val="sys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19" name="Connecteur droit avec flèche 26"/>
          <p:cNvSpPr/>
          <p:nvPr/>
        </p:nvSpPr>
        <p:spPr>
          <a:xfrm>
            <a:off x="4374360" y="2802600"/>
            <a:ext cx="897480" cy="732960"/>
          </a:xfrm>
          <a:custGeom>
            <a:avLst/>
            <a:gdLst/>
            <a:ahLst/>
            <a:cxnLst/>
            <a:rect l="l" t="t" r="r" b="b"/>
            <a:pathLst>
              <a:path w="21600" h="21600">
                <a:moveTo>
                  <a:pt x="0" y="0"/>
                </a:moveTo>
                <a:lnTo>
                  <a:pt x="21600" y="21600"/>
                </a:lnTo>
              </a:path>
            </a:pathLst>
          </a:custGeom>
          <a:noFill/>
          <a:ln>
            <a:solidFill>
              <a:srgbClr val="FB8C29"/>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0" name="Connecteur droit avec flèche 27"/>
          <p:cNvSpPr/>
          <p:nvPr/>
        </p:nvSpPr>
        <p:spPr>
          <a:xfrm flipV="1">
            <a:off x="6697440" y="3018960"/>
            <a:ext cx="350280" cy="515880"/>
          </a:xfrm>
          <a:custGeom>
            <a:avLst/>
            <a:gdLst/>
            <a:ahLst/>
            <a:cxnLst/>
            <a:rect l="l" t="t" r="r" b="b"/>
            <a:pathLst>
              <a:path w="21600" h="21600">
                <a:moveTo>
                  <a:pt x="0" y="0"/>
                </a:moveTo>
                <a:lnTo>
                  <a:pt x="21600" y="21600"/>
                </a:lnTo>
              </a:path>
            </a:pathLst>
          </a:custGeom>
          <a:noFill/>
          <a:ln>
            <a:solidFill>
              <a:srgbClr val="FF0000"/>
            </a:solidFill>
            <a:prstDash val="sys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1" name="Rectangle : coins arrondis 28"/>
          <p:cNvSpPr/>
          <p:nvPr/>
        </p:nvSpPr>
        <p:spPr>
          <a:xfrm>
            <a:off x="2217960" y="4336560"/>
            <a:ext cx="1258200" cy="411120"/>
          </a:xfrm>
          <a:prstGeom prst="roundRect">
            <a:avLst>
              <a:gd name="adj" fmla="val 16667"/>
            </a:avLst>
          </a:prstGeom>
          <a:solidFill>
            <a:schemeClr val="bg1"/>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050" b="0" strike="noStrike" spc="-1">
                <a:solidFill>
                  <a:srgbClr val="000000"/>
                </a:solidFill>
                <a:latin typeface="Calibri"/>
              </a:rPr>
              <a:t>Activités en dehors du site</a:t>
            </a:r>
            <a:endParaRPr lang="fr-FR" sz="1050" b="0" strike="noStrike" spc="-1">
              <a:latin typeface="Calibri"/>
            </a:endParaRPr>
          </a:p>
        </p:txBody>
      </p:sp>
      <p:sp>
        <p:nvSpPr>
          <p:cNvPr id="222" name="Connecteur droit avec flèche 29"/>
          <p:cNvSpPr/>
          <p:nvPr/>
        </p:nvSpPr>
        <p:spPr>
          <a:xfrm flipV="1">
            <a:off x="3476520" y="4145760"/>
            <a:ext cx="1499760" cy="394920"/>
          </a:xfrm>
          <a:custGeom>
            <a:avLst/>
            <a:gdLst/>
            <a:ahLst/>
            <a:cxnLst/>
            <a:rect l="l" t="t" r="r" b="b"/>
            <a:pathLst>
              <a:path w="21600" h="21600">
                <a:moveTo>
                  <a:pt x="0" y="0"/>
                </a:moveTo>
                <a:lnTo>
                  <a:pt x="21600" y="21600"/>
                </a:lnTo>
              </a:path>
            </a:pathLst>
          </a:custGeom>
          <a:noFill/>
          <a:ln>
            <a:solidFill>
              <a:srgbClr val="FB8C29"/>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3" name="Connecteur droit avec flèche 30"/>
          <p:cNvSpPr/>
          <p:nvPr/>
        </p:nvSpPr>
        <p:spPr>
          <a:xfrm>
            <a:off x="2413800" y="1673640"/>
            <a:ext cx="1125000" cy="506520"/>
          </a:xfrm>
          <a:custGeom>
            <a:avLst/>
            <a:gdLst/>
            <a:ahLst/>
            <a:cxnLst/>
            <a:rect l="l" t="t" r="r" b="b"/>
            <a:pathLst>
              <a:path w="21600" h="21600">
                <a:moveTo>
                  <a:pt x="0" y="0"/>
                </a:moveTo>
                <a:lnTo>
                  <a:pt x="21600" y="21600"/>
                </a:lnTo>
              </a:path>
            </a:pathLst>
          </a:custGeom>
          <a:noFill/>
          <a:ln>
            <a:solidFill>
              <a:srgbClr val="7030A0"/>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4" name="Connecteur droit avec flèche 31"/>
          <p:cNvSpPr/>
          <p:nvPr/>
        </p:nvSpPr>
        <p:spPr>
          <a:xfrm flipH="1">
            <a:off x="5112720" y="1438560"/>
            <a:ext cx="1935000" cy="808200"/>
          </a:xfrm>
          <a:custGeom>
            <a:avLst/>
            <a:gdLst/>
            <a:ahLst/>
            <a:cxnLst/>
            <a:rect l="l" t="t" r="r" b="b"/>
            <a:pathLst>
              <a:path w="21600" h="21600">
                <a:moveTo>
                  <a:pt x="0" y="0"/>
                </a:moveTo>
                <a:lnTo>
                  <a:pt x="21600" y="21600"/>
                </a:lnTo>
              </a:path>
            </a:pathLst>
          </a:custGeom>
          <a:noFill/>
          <a:ln>
            <a:solidFill>
              <a:srgbClr val="7030A0"/>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5" name="Phylactère : pensées 32"/>
          <p:cNvSpPr/>
          <p:nvPr/>
        </p:nvSpPr>
        <p:spPr>
          <a:xfrm>
            <a:off x="6619320" y="928080"/>
            <a:ext cx="1472760" cy="453240"/>
          </a:xfrm>
          <a:prstGeom prst="cloudCallout">
            <a:avLst>
              <a:gd name="adj1" fmla="val -20833"/>
              <a:gd name="adj2" fmla="val 62500"/>
            </a:avLst>
          </a:prstGeom>
          <a:solidFill>
            <a:schemeClr val="bg1"/>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050" b="0" strike="noStrike" spc="-1">
                <a:solidFill>
                  <a:srgbClr val="000000"/>
                </a:solidFill>
                <a:latin typeface="Calibri"/>
              </a:rPr>
              <a:t>subventions</a:t>
            </a:r>
            <a:endParaRPr lang="fr-FR" sz="1050" b="0" strike="noStrike" spc="-1">
              <a:latin typeface="Calibri"/>
            </a:endParaRPr>
          </a:p>
        </p:txBody>
      </p:sp>
      <p:sp>
        <p:nvSpPr>
          <p:cNvPr id="226" name="Phylactère : pensées 33"/>
          <p:cNvSpPr/>
          <p:nvPr/>
        </p:nvSpPr>
        <p:spPr>
          <a:xfrm>
            <a:off x="963000" y="1330920"/>
            <a:ext cx="1472760" cy="453240"/>
          </a:xfrm>
          <a:prstGeom prst="cloudCallout">
            <a:avLst>
              <a:gd name="adj1" fmla="val 48485"/>
              <a:gd name="adj2" fmla="val 25556"/>
            </a:avLst>
          </a:prstGeom>
          <a:solidFill>
            <a:schemeClr val="bg1"/>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050" b="0" strike="noStrike" spc="-1">
                <a:solidFill>
                  <a:srgbClr val="000000"/>
                </a:solidFill>
                <a:latin typeface="Calibri"/>
              </a:rPr>
              <a:t>Dons / Mécénat</a:t>
            </a:r>
            <a:endParaRPr lang="fr-FR" sz="1050" b="0" strike="noStrike" spc="-1">
              <a:latin typeface="Calibri"/>
            </a:endParaRPr>
          </a:p>
        </p:txBody>
      </p:sp>
      <p:sp>
        <p:nvSpPr>
          <p:cNvPr id="227" name="Connecteur droit avec flèche 34"/>
          <p:cNvSpPr/>
          <p:nvPr/>
        </p:nvSpPr>
        <p:spPr>
          <a:xfrm flipV="1">
            <a:off x="7779240" y="1918800"/>
            <a:ext cx="2255040" cy="766080"/>
          </a:xfrm>
          <a:custGeom>
            <a:avLst/>
            <a:gdLst/>
            <a:ahLst/>
            <a:cxnLst/>
            <a:rect l="l" t="t" r="r" b="b"/>
            <a:pathLst>
              <a:path w="21600" h="21600">
                <a:moveTo>
                  <a:pt x="0" y="0"/>
                </a:moveTo>
                <a:lnTo>
                  <a:pt x="21600" y="21600"/>
                </a:lnTo>
              </a:path>
            </a:pathLst>
          </a:custGeom>
          <a:noFill/>
          <a:ln>
            <a:solidFill>
              <a:srgbClr val="00B050"/>
            </a:solidFill>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28" name="Phylactère : pensées 35"/>
          <p:cNvSpPr/>
          <p:nvPr/>
        </p:nvSpPr>
        <p:spPr>
          <a:xfrm>
            <a:off x="3728880" y="963000"/>
            <a:ext cx="1710000" cy="453240"/>
          </a:xfrm>
          <a:prstGeom prst="cloudCallout">
            <a:avLst>
              <a:gd name="adj1" fmla="val -20833"/>
              <a:gd name="adj2" fmla="val 62500"/>
            </a:avLst>
          </a:prstGeom>
          <a:solidFill>
            <a:schemeClr val="bg1"/>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050" b="0" strike="noStrike" spc="-1">
                <a:solidFill>
                  <a:srgbClr val="000000"/>
                </a:solidFill>
                <a:latin typeface="Calibri"/>
              </a:rPr>
              <a:t>Financements participatifs</a:t>
            </a:r>
            <a:endParaRPr lang="fr-FR" sz="1050" b="0" strike="noStrike" spc="-1">
              <a:latin typeface="Calibri"/>
            </a:endParaRPr>
          </a:p>
        </p:txBody>
      </p:sp>
      <p:sp>
        <p:nvSpPr>
          <p:cNvPr id="229" name="Connecteur droit avec flèche 36"/>
          <p:cNvSpPr/>
          <p:nvPr/>
        </p:nvSpPr>
        <p:spPr>
          <a:xfrm>
            <a:off x="4227840" y="1473480"/>
            <a:ext cx="146160" cy="677880"/>
          </a:xfrm>
          <a:custGeom>
            <a:avLst/>
            <a:gdLst/>
            <a:ahLst/>
            <a:cxnLst/>
            <a:rect l="l" t="t" r="r" b="b"/>
            <a:pathLst>
              <a:path w="21600" h="21600">
                <a:moveTo>
                  <a:pt x="0" y="0"/>
                </a:moveTo>
                <a:lnTo>
                  <a:pt x="21600" y="21600"/>
                </a:lnTo>
              </a:path>
            </a:pathLst>
          </a:custGeom>
          <a:noFill/>
          <a:ln>
            <a:solidFill>
              <a:srgbClr val="7030A0"/>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grpSp>
        <p:nvGrpSpPr>
          <p:cNvPr id="230" name="Groupe 37"/>
          <p:cNvGrpSpPr/>
          <p:nvPr/>
        </p:nvGrpSpPr>
        <p:grpSpPr>
          <a:xfrm>
            <a:off x="9826920" y="3598560"/>
            <a:ext cx="2259720" cy="1021320"/>
            <a:chOff x="9826920" y="3598560"/>
            <a:chExt cx="2259720" cy="1021320"/>
          </a:xfrm>
        </p:grpSpPr>
        <p:sp>
          <p:nvSpPr>
            <p:cNvPr id="231" name="Connecteur droit avec flèche 38"/>
            <p:cNvSpPr/>
            <p:nvPr/>
          </p:nvSpPr>
          <p:spPr>
            <a:xfrm>
              <a:off x="9832320" y="3755880"/>
              <a:ext cx="538200" cy="360"/>
            </a:xfrm>
            <a:custGeom>
              <a:avLst/>
              <a:gdLst/>
              <a:ahLst/>
              <a:cxnLst/>
              <a:rect l="l" t="t" r="r" b="b"/>
              <a:pathLst>
                <a:path w="21600" h="21600">
                  <a:moveTo>
                    <a:pt x="0" y="0"/>
                  </a:moveTo>
                  <a:lnTo>
                    <a:pt x="21600" y="21600"/>
                  </a:lnTo>
                </a:path>
              </a:pathLst>
            </a:custGeom>
            <a:noFill/>
            <a:ln>
              <a:solidFill>
                <a:srgbClr val="FF0000"/>
              </a:solidFill>
              <a:prstDash val="sys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32" name="Titre 1"/>
            <p:cNvSpPr/>
            <p:nvPr/>
          </p:nvSpPr>
          <p:spPr>
            <a:xfrm>
              <a:off x="10399320" y="3598560"/>
              <a:ext cx="1687320" cy="3142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a:solidFill>
                    <a:srgbClr val="262626"/>
                  </a:solidFill>
                  <a:latin typeface="Calibri"/>
                </a:rPr>
                <a:t>loyer</a:t>
              </a:r>
              <a:endParaRPr lang="fr-FR" sz="1200" b="0" strike="noStrike" spc="-1">
                <a:latin typeface="Calibri"/>
              </a:endParaRPr>
            </a:p>
          </p:txBody>
        </p:sp>
        <p:sp>
          <p:nvSpPr>
            <p:cNvPr id="233" name="Titre 1"/>
            <p:cNvSpPr/>
            <p:nvPr/>
          </p:nvSpPr>
          <p:spPr>
            <a:xfrm>
              <a:off x="10399320" y="3842280"/>
              <a:ext cx="1687320" cy="3142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a:solidFill>
                    <a:srgbClr val="262626"/>
                  </a:solidFill>
                  <a:latin typeface="Calibri"/>
                </a:rPr>
                <a:t>Revenus / salaires</a:t>
              </a:r>
              <a:endParaRPr lang="fr-FR" sz="1200" b="0" strike="noStrike" spc="-1">
                <a:latin typeface="Calibri"/>
              </a:endParaRPr>
            </a:p>
          </p:txBody>
        </p:sp>
        <p:sp>
          <p:nvSpPr>
            <p:cNvPr id="234" name="Connecteur droit avec flèche 41"/>
            <p:cNvSpPr/>
            <p:nvPr/>
          </p:nvSpPr>
          <p:spPr>
            <a:xfrm>
              <a:off x="9832320" y="3999600"/>
              <a:ext cx="516240" cy="360"/>
            </a:xfrm>
            <a:custGeom>
              <a:avLst/>
              <a:gdLst/>
              <a:ahLst/>
              <a:cxnLst/>
              <a:rect l="l" t="t" r="r" b="b"/>
              <a:pathLst>
                <a:path w="21600" h="21600">
                  <a:moveTo>
                    <a:pt x="0" y="0"/>
                  </a:moveTo>
                  <a:lnTo>
                    <a:pt x="21600" y="21600"/>
                  </a:lnTo>
                </a:path>
              </a:pathLst>
            </a:custGeom>
            <a:noFill/>
            <a:ln>
              <a:solidFill>
                <a:srgbClr val="FB8C29"/>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35" name="Titre 1"/>
            <p:cNvSpPr/>
            <p:nvPr/>
          </p:nvSpPr>
          <p:spPr>
            <a:xfrm>
              <a:off x="10399320" y="4062240"/>
              <a:ext cx="1687320" cy="3142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a:solidFill>
                    <a:srgbClr val="262626"/>
                  </a:solidFill>
                  <a:latin typeface="Calibri"/>
                </a:rPr>
                <a:t>apports</a:t>
              </a:r>
              <a:endParaRPr lang="fr-FR" sz="1200" b="0" strike="noStrike" spc="-1">
                <a:latin typeface="Calibri"/>
              </a:endParaRPr>
            </a:p>
          </p:txBody>
        </p:sp>
        <p:sp>
          <p:nvSpPr>
            <p:cNvPr id="236" name="Connecteur droit avec flèche 43"/>
            <p:cNvSpPr/>
            <p:nvPr/>
          </p:nvSpPr>
          <p:spPr>
            <a:xfrm>
              <a:off x="9832320" y="4219560"/>
              <a:ext cx="516240" cy="360"/>
            </a:xfrm>
            <a:custGeom>
              <a:avLst/>
              <a:gdLst/>
              <a:ahLst/>
              <a:cxnLst/>
              <a:rect l="l" t="t" r="r" b="b"/>
              <a:pathLst>
                <a:path w="21600" h="21600">
                  <a:moveTo>
                    <a:pt x="0" y="0"/>
                  </a:moveTo>
                  <a:lnTo>
                    <a:pt x="21600" y="21600"/>
                  </a:lnTo>
                </a:path>
              </a:pathLst>
            </a:custGeom>
            <a:noFill/>
            <a:ln>
              <a:solidFill>
                <a:srgbClr val="7030A0"/>
              </a:solidFill>
              <a:prstDash val="lgDash"/>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37" name="Connecteur droit avec flèche 44"/>
            <p:cNvSpPr/>
            <p:nvPr/>
          </p:nvSpPr>
          <p:spPr>
            <a:xfrm flipV="1">
              <a:off x="9826920" y="4412160"/>
              <a:ext cx="507960" cy="360"/>
            </a:xfrm>
            <a:custGeom>
              <a:avLst/>
              <a:gdLst/>
              <a:ahLst/>
              <a:cxnLst/>
              <a:rect l="l" t="t" r="r" b="b"/>
              <a:pathLst>
                <a:path w="21600" h="21600">
                  <a:moveTo>
                    <a:pt x="0" y="0"/>
                  </a:moveTo>
                  <a:lnTo>
                    <a:pt x="21600" y="21600"/>
                  </a:lnTo>
                </a:path>
              </a:pathLst>
            </a:custGeom>
            <a:noFill/>
            <a:ln>
              <a:solidFill>
                <a:srgbClr val="00B050"/>
              </a:solidFill>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38" name="Titre 1"/>
            <p:cNvSpPr/>
            <p:nvPr/>
          </p:nvSpPr>
          <p:spPr>
            <a:xfrm>
              <a:off x="10399320" y="4305600"/>
              <a:ext cx="1636920" cy="3142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a:solidFill>
                    <a:srgbClr val="262626"/>
                  </a:solidFill>
                  <a:latin typeface="Calibri"/>
                </a:rPr>
                <a:t>financement</a:t>
              </a:r>
              <a:endParaRPr lang="fr-FR" sz="1200" b="0" strike="noStrike" spc="-1">
                <a:latin typeface="Calibri"/>
              </a:endParaRPr>
            </a:p>
          </p:txBody>
        </p:sp>
      </p:grpSp>
      <p:sp>
        <p:nvSpPr>
          <p:cNvPr id="239" name="Connecteur droit avec flèche 46"/>
          <p:cNvSpPr/>
          <p:nvPr/>
        </p:nvSpPr>
        <p:spPr>
          <a:xfrm flipV="1">
            <a:off x="6993000" y="1918080"/>
            <a:ext cx="3041640" cy="2227320"/>
          </a:xfrm>
          <a:custGeom>
            <a:avLst/>
            <a:gdLst/>
            <a:ahLst/>
            <a:cxnLst/>
            <a:rect l="l" t="t" r="r" b="b"/>
            <a:pathLst>
              <a:path w="21600" h="21600">
                <a:moveTo>
                  <a:pt x="0" y="0"/>
                </a:moveTo>
                <a:lnTo>
                  <a:pt x="21600" y="21600"/>
                </a:lnTo>
              </a:path>
            </a:pathLst>
          </a:custGeom>
          <a:noFill/>
          <a:ln>
            <a:solidFill>
              <a:srgbClr val="00B050"/>
            </a:solidFill>
            <a:round/>
            <a:tailEnd type="triangle" w="med" len="med"/>
          </a:ln>
        </p:spPr>
        <p:style>
          <a:lnRef idx="1">
            <a:schemeClr val="accent1"/>
          </a:lnRef>
          <a:fillRef idx="0">
            <a:schemeClr val="accent1"/>
          </a:fillRef>
          <a:effectRef idx="0">
            <a:schemeClr val="accent1"/>
          </a:effectRef>
          <a:fontRef idx="minor"/>
        </p:style>
        <p:txBody>
          <a:bodyPr/>
          <a:lstStyle/>
          <a:p>
            <a:endParaRPr lang="fr-FR"/>
          </a:p>
        </p:txBody>
      </p:sp>
      <p:sp>
        <p:nvSpPr>
          <p:cNvPr id="240" name="Rectangle : coins arrondis 47"/>
          <p:cNvSpPr/>
          <p:nvPr/>
        </p:nvSpPr>
        <p:spPr>
          <a:xfrm>
            <a:off x="126720" y="2650680"/>
            <a:ext cx="2360160" cy="739440"/>
          </a:xfrm>
          <a:prstGeom prst="roundRect">
            <a:avLst>
              <a:gd name="adj" fmla="val 16667"/>
            </a:avLst>
          </a:prstGeom>
          <a:solidFill>
            <a:schemeClr val="bg1"/>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0" tIns="0" rIns="0" bIns="0" anchor="ctr">
            <a:noAutofit/>
          </a:bodyPr>
          <a:lstStyle/>
          <a:p>
            <a:pPr algn="ctr">
              <a:lnSpc>
                <a:spcPct val="100000"/>
              </a:lnSpc>
            </a:pPr>
            <a:r>
              <a:rPr lang="fr-FR" sz="1050" b="0" strike="noStrike" spc="-1">
                <a:solidFill>
                  <a:srgbClr val="000000"/>
                </a:solidFill>
                <a:latin typeface="Calibri"/>
              </a:rPr>
              <a:t>Activités économiques sur le site (Hébergement écotouristique, activités pédagogiques, culturelles, artistiques…)</a:t>
            </a:r>
            <a:endParaRPr lang="fr-FR" sz="1050" b="0" strike="noStrike" spc="-1">
              <a:latin typeface="Calibri"/>
            </a:endParaRPr>
          </a:p>
        </p:txBody>
      </p:sp>
      <p:sp>
        <p:nvSpPr>
          <p:cNvPr id="241" name="Titre 1"/>
          <p:cNvSpPr/>
          <p:nvPr/>
        </p:nvSpPr>
        <p:spPr>
          <a:xfrm rot="20470800">
            <a:off x="8125920" y="2064240"/>
            <a:ext cx="1687320" cy="31428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dirty="0">
                <a:solidFill>
                  <a:srgbClr val="262626"/>
                </a:solidFill>
                <a:latin typeface="Calibri"/>
              </a:rPr>
              <a:t>Achat bâti initial</a:t>
            </a:r>
            <a:endParaRPr lang="fr-FR" sz="1200" b="0" strike="noStrike" spc="-1" dirty="0">
              <a:latin typeface="Calibri"/>
            </a:endParaRPr>
          </a:p>
        </p:txBody>
      </p:sp>
      <p:sp>
        <p:nvSpPr>
          <p:cNvPr id="242" name="Titre 1"/>
          <p:cNvSpPr/>
          <p:nvPr/>
        </p:nvSpPr>
        <p:spPr>
          <a:xfrm rot="19443600">
            <a:off x="7574222" y="2987503"/>
            <a:ext cx="1424466" cy="498294"/>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a:lnSpc>
                <a:spcPct val="100000"/>
              </a:lnSpc>
            </a:pPr>
            <a:r>
              <a:rPr lang="fr-FR" sz="1200" b="0" strike="noStrike" spc="-1" dirty="0">
                <a:solidFill>
                  <a:srgbClr val="262626"/>
                </a:solidFill>
                <a:latin typeface="Calibri"/>
              </a:rPr>
              <a:t>Achat habitat individuel légers</a:t>
            </a:r>
            <a:endParaRPr lang="fr-FR" sz="1200" b="0" strike="noStrike" spc="-1" dirty="0">
              <a:latin typeface="Calibri"/>
            </a:endParaRPr>
          </a:p>
        </p:txBody>
      </p:sp>
      <p:sp>
        <p:nvSpPr>
          <p:cNvPr id="243" name="Parchemin : horizontal 50"/>
          <p:cNvSpPr/>
          <p:nvPr/>
        </p:nvSpPr>
        <p:spPr>
          <a:xfrm>
            <a:off x="10035000" y="1299960"/>
            <a:ext cx="1850040" cy="1238400"/>
          </a:xfrm>
          <a:prstGeom prst="horizontalScroll">
            <a:avLst>
              <a:gd name="adj" fmla="val 12500"/>
            </a:avLst>
          </a:prstGeom>
          <a:solidFill>
            <a:srgbClr val="FB8C29"/>
          </a:solidFill>
          <a:ln>
            <a:solidFill>
              <a:srgbClr val="B9671E"/>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fr-FR" sz="1800" b="0" strike="noStrike" spc="-1">
                <a:solidFill>
                  <a:srgbClr val="FFFFFF"/>
                </a:solidFill>
                <a:latin typeface="Calibri"/>
              </a:rPr>
              <a:t>Financement </a:t>
            </a:r>
            <a:endParaRPr lang="fr-FR" sz="1800" b="0" strike="noStrike" spc="-1">
              <a:latin typeface="Calibri"/>
            </a:endParaRPr>
          </a:p>
          <a:p>
            <a:pPr algn="ctr">
              <a:lnSpc>
                <a:spcPct val="100000"/>
              </a:lnSpc>
            </a:pPr>
            <a:r>
              <a:rPr lang="fr-FR" sz="1800" b="0" strike="noStrike" spc="-1">
                <a:solidFill>
                  <a:srgbClr val="FFFFFF"/>
                </a:solidFill>
                <a:latin typeface="Calibri"/>
              </a:rPr>
              <a:t>(apport et/ou emprunt)</a:t>
            </a:r>
            <a:endParaRPr lang="fr-FR" sz="1800" b="0" strike="noStrike" spc="-1">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4024</TotalTime>
  <Words>1816</Words>
  <Application>Microsoft Office PowerPoint</Application>
  <PresentationFormat>Grand écran</PresentationFormat>
  <Paragraphs>179</Paragraphs>
  <Slides>18</Slides>
  <Notes>0</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18</vt:i4>
      </vt:variant>
    </vt:vector>
  </HeadingPairs>
  <TitlesOfParts>
    <vt:vector size="25" baseType="lpstr">
      <vt:lpstr>Arial</vt:lpstr>
      <vt:lpstr>Calibri</vt:lpstr>
      <vt:lpstr>Symbol</vt:lpstr>
      <vt:lpstr>Wingdings</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ANNEXES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Habitat Partagé</dc:title>
  <dc:subject/>
  <dc:creator>Courant</dc:creator>
  <dc:description/>
  <cp:lastModifiedBy>Courant</cp:lastModifiedBy>
  <cp:revision>195</cp:revision>
  <dcterms:created xsi:type="dcterms:W3CDTF">2021-04-15T19:28:49Z</dcterms:created>
  <dcterms:modified xsi:type="dcterms:W3CDTF">2023-09-14T19:55:26Z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i4>11</vt:i4>
  </property>
</Properties>
</file>